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</p:sldIdLst>
  <p:sldSz cy="6858000" cx="9144000"/>
  <p:notesSz cx="9144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91" roundtripDataSignature="AMtx7miWBOMdJM1Z8kV1sti9GDg4w48P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customschemas.google.com/relationships/presentationmetadata" Target="metadata"/><Relationship Id="rId90" Type="http://schemas.openxmlformats.org/officeDocument/2006/relationships/slide" Target="slides/slide85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" name="Google Shape;40;p1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10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p11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p12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13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14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15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18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19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" name="Google Shape;47;p2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p20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p21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22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p23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p24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p25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26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p27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p28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p29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" name="Google Shape;54;p3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p30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p31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p32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p33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p34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2" name="Google Shape;392;p35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p36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1" name="Google Shape;411;p37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p38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p39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4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" name="Google Shape;434;p40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p41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3" name="Google Shape;453;p42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p43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p44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2" name="Google Shape;482;p45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1" name="Google Shape;491;p46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0" name="Google Shape;500;p47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9" name="Google Shape;509;p49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7" name="Google Shape;517;p50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" name="Google Shape;69;p5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5" name="Google Shape;525;p51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e63cad1c28_0_0:notes"/>
          <p:cNvSpPr/>
          <p:nvPr>
            <p:ph idx="2" type="sldImg"/>
          </p:nvPr>
        </p:nvSpPr>
        <p:spPr>
          <a:xfrm>
            <a:off x="2857500" y="514350"/>
            <a:ext cx="3429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e63cad1c28_0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1e63cad1c28_0_0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030e75ec934dd2_0:notes"/>
          <p:cNvSpPr/>
          <p:nvPr>
            <p:ph idx="2" type="sldImg"/>
          </p:nvPr>
        </p:nvSpPr>
        <p:spPr>
          <a:xfrm>
            <a:off x="2857500" y="514350"/>
            <a:ext cx="3429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030e75ec934dd2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6030e75ec934dd2_0:notes"/>
          <p:cNvSpPr txBox="1"/>
          <p:nvPr>
            <p:ph idx="12" type="sldNum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9" name="Google Shape;549;p52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6" name="Google Shape;556;p53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3" name="Google Shape;563;p54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0" name="Google Shape;570;p55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9" name="Google Shape;579;p56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7" name="Google Shape;587;p57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7" name="Google Shape;597;p58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p6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8" name="Google Shape;608;p59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6" name="Google Shape;616;p60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7" name="Google Shape;627;p61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5" name="Google Shape;635;p62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1" name="Google Shape;641;p63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8" name="Google Shape;648;p64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4" name="Google Shape;654;p65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0" name="Google Shape;660;p66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6" name="Google Shape;666;p67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2" name="Google Shape;672;p68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p7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8" name="Google Shape;678;p69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4" name="Google Shape;684;p70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1" name="Google Shape;691;p71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7" name="Google Shape;697;p72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4" name="Google Shape;704;p73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1" name="Google Shape;711;p74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8" name="Google Shape;718;p75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5" name="Google Shape;725;p76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2" name="Google Shape;732;p77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7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9" name="Google Shape;739;p78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8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6" name="Google Shape;746;p79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2" name="Google Shape;752;p80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8" name="Google Shape;758;p81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4" name="Google Shape;764;p82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0" name="Google Shape;770;p83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7" name="Google Shape;777;p84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9:notes"/>
          <p:cNvSpPr/>
          <p:nvPr>
            <p:ph idx="2" type="sldImg"/>
          </p:nvPr>
        </p:nvSpPr>
        <p:spPr>
          <a:xfrm>
            <a:off x="2857500" y="514350"/>
            <a:ext cx="3429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6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6"/>
          <p:cNvSpPr txBox="1"/>
          <p:nvPr>
            <p:ph idx="1" type="body"/>
          </p:nvPr>
        </p:nvSpPr>
        <p:spPr>
          <a:xfrm>
            <a:off x="1029081" y="2969036"/>
            <a:ext cx="7085837" cy="2690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6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6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7"/>
          <p:cNvSpPr txBox="1"/>
          <p:nvPr>
            <p:ph type="ctrTitle"/>
          </p:nvPr>
        </p:nvSpPr>
        <p:spPr>
          <a:xfrm>
            <a:off x="418466" y="1904219"/>
            <a:ext cx="8307067" cy="870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7"/>
          <p:cNvSpPr txBox="1"/>
          <p:nvPr>
            <p:ph idx="1" type="subTitle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7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87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8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8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8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9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9"/>
          <p:cNvSpPr txBox="1"/>
          <p:nvPr>
            <p:ph idx="1" type="body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9"/>
          <p:cNvSpPr txBox="1"/>
          <p:nvPr>
            <p:ph idx="2" type="body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9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9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0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90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5"/>
          <p:cNvSpPr/>
          <p:nvPr/>
        </p:nvSpPr>
        <p:spPr>
          <a:xfrm>
            <a:off x="8348730" y="322934"/>
            <a:ext cx="449305" cy="579119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85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5"/>
          <p:cNvSpPr txBox="1"/>
          <p:nvPr>
            <p:ph idx="1" type="body"/>
          </p:nvPr>
        </p:nvSpPr>
        <p:spPr>
          <a:xfrm>
            <a:off x="1029081" y="2969036"/>
            <a:ext cx="7085837" cy="2690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5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5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coursera.org/learn/scala-spark-big-data/home/welcome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52.png"/><Relationship Id="rId5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1.png"/><Relationship Id="rId13" Type="http://schemas.openxmlformats.org/officeDocument/2006/relationships/image" Target="../media/image31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40.png"/><Relationship Id="rId14" Type="http://schemas.openxmlformats.org/officeDocument/2006/relationships/image" Target="../media/image32.png"/><Relationship Id="rId5" Type="http://schemas.openxmlformats.org/officeDocument/2006/relationships/image" Target="../media/image56.png"/><Relationship Id="rId6" Type="http://schemas.openxmlformats.org/officeDocument/2006/relationships/image" Target="../media/image47.png"/><Relationship Id="rId7" Type="http://schemas.openxmlformats.org/officeDocument/2006/relationships/image" Target="../media/image26.png"/><Relationship Id="rId8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28.png"/><Relationship Id="rId5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28.png"/><Relationship Id="rId6" Type="http://schemas.openxmlformats.org/officeDocument/2006/relationships/image" Target="../media/image42.png"/><Relationship Id="rId7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Relationship Id="rId4" Type="http://schemas.openxmlformats.org/officeDocument/2006/relationships/image" Target="../media/image6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Relationship Id="rId4" Type="http://schemas.openxmlformats.org/officeDocument/2006/relationships/image" Target="../media/image58.png"/><Relationship Id="rId5" Type="http://schemas.openxmlformats.org/officeDocument/2006/relationships/image" Target="../media/image6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spark.apache.org/downloads.html" TargetMode="External"/><Relationship Id="rId4" Type="http://schemas.openxmlformats.org/officeDocument/2006/relationships/image" Target="../media/image8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7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jetbrains.com/idea/%23chooseYourEdition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5.png"/><Relationship Id="rId4" Type="http://schemas.openxmlformats.org/officeDocument/2006/relationships/image" Target="../media/image6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4.png"/><Relationship Id="rId4" Type="http://schemas.openxmlformats.org/officeDocument/2006/relationships/image" Target="../media/image8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6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4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://spark.apache.org/docs/latest/" TargetMode="External"/><Relationship Id="rId4" Type="http://schemas.openxmlformats.org/officeDocument/2006/relationships/hyperlink" Target="http://spark.apache.org/docs/latest/api/python/pyspark.html" TargetMode="External"/><Relationship Id="rId5" Type="http://schemas.openxmlformats.org/officeDocument/2006/relationships/hyperlink" Target="https://spark.apache.org/docs/latest/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2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10" Type="http://schemas.openxmlformats.org/officeDocument/2006/relationships/image" Target="../media/image16.png"/><Relationship Id="rId9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"/>
          <p:cNvSpPr txBox="1"/>
          <p:nvPr/>
        </p:nvSpPr>
        <p:spPr>
          <a:xfrm>
            <a:off x="1117597" y="2046080"/>
            <a:ext cx="6909434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Introduction to Spark and Scala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"/>
          <p:cNvSpPr txBox="1"/>
          <p:nvPr>
            <p:ph idx="1" type="body"/>
          </p:nvPr>
        </p:nvSpPr>
        <p:spPr>
          <a:xfrm>
            <a:off x="1029081" y="2969036"/>
            <a:ext cx="7085700" cy="22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Professor Wei-Min Shen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University of Southern California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065" marR="5080" rtl="0" algn="ctr">
              <a:lnSpc>
                <a:spcPct val="100000"/>
              </a:lnSpc>
              <a:spcBef>
                <a:spcPts val="2039"/>
              </a:spcBef>
              <a:spcAft>
                <a:spcPts val="0"/>
              </a:spcAft>
              <a:buSzPts val="1400"/>
              <a:buNone/>
            </a:pPr>
            <a:r>
              <a:rPr b="0"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Thanks for source slide and material to: Dr. Weiwei Duan and Dr. Heather Miller https://</a:t>
            </a:r>
            <a:r>
              <a:rPr b="0" lang="en-US" sz="1800" u="sng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www.coursera.org/learn/scala-spark-big-data/home/welcome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"/>
          <p:cNvSpPr/>
          <p:nvPr/>
        </p:nvSpPr>
        <p:spPr>
          <a:xfrm>
            <a:off x="5751576" y="3685032"/>
            <a:ext cx="3392424" cy="20878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0"/>
          <p:cNvSpPr txBox="1"/>
          <p:nvPr/>
        </p:nvSpPr>
        <p:spPr>
          <a:xfrm>
            <a:off x="1220532" y="500664"/>
            <a:ext cx="6706234" cy="122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63495" lvl="0" marL="257556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Resilient Distributed Datasets (RDDs)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0"/>
          <p:cNvSpPr txBox="1"/>
          <p:nvPr/>
        </p:nvSpPr>
        <p:spPr>
          <a:xfrm>
            <a:off x="707390" y="1904219"/>
            <a:ext cx="7369175" cy="345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RDD is an </a:t>
            </a:r>
            <a:r>
              <a:rPr b="0" i="0" lang="en-US" sz="2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immutable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2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in-memory collection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objects. Each RDD can be split into multiple partitions, which in turn are computed on different nodes of the cluster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RDDs are fault-tolerant, </a:t>
            </a:r>
            <a:r>
              <a:rPr b="0" i="0" lang="en-US" sz="2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parallel data structures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let users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Explicitly persist intermediate results </a:t>
            </a:r>
            <a:r>
              <a:rPr b="0" i="0" lang="en-US" sz="16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in memory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their partitioning to optimize data placement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5565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Manipulate them using a rich set of operators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9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RDDs seem a lot like Scala collections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RDD[T] and List[T]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0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"/>
          <p:cNvSpPr txBox="1"/>
          <p:nvPr>
            <p:ph type="title"/>
          </p:nvPr>
        </p:nvSpPr>
        <p:spPr>
          <a:xfrm>
            <a:off x="1071943" y="487964"/>
            <a:ext cx="7000113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975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How to </a:t>
            </a:r>
            <a:r>
              <a:rPr lang="en-US"/>
              <a:t>C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reate an RDD?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1"/>
          <p:cNvSpPr txBox="1"/>
          <p:nvPr/>
        </p:nvSpPr>
        <p:spPr>
          <a:xfrm>
            <a:off x="707390" y="1898300"/>
            <a:ext cx="5166360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RDDs can be created in two ways: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0" rtl="0" algn="l">
              <a:lnSpc>
                <a:spcPct val="100000"/>
              </a:lnSpc>
              <a:spcBef>
                <a:spcPts val="49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Transforming from an existing RDD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2" marL="1155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a call on map on an RDD returns a new RDD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1"/>
          <p:cNvSpPr txBox="1"/>
          <p:nvPr/>
        </p:nvSpPr>
        <p:spPr>
          <a:xfrm>
            <a:off x="1164589" y="3232639"/>
            <a:ext cx="7360284" cy="17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0" marL="298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 SparkContext (or SparkSession) object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The SparkContext object can be thought as your handle to the Spark cluster. It represents the connection between the Spark cluster and your running application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985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parallelize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convert a local Scala collection to an RDD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43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698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textFile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read a file from HDFS or local file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1"/>
          <p:cNvSpPr/>
          <p:nvPr/>
        </p:nvSpPr>
        <p:spPr>
          <a:xfrm>
            <a:off x="1981200" y="4328674"/>
            <a:ext cx="4904232" cy="3840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1"/>
          <p:cNvSpPr/>
          <p:nvPr/>
        </p:nvSpPr>
        <p:spPr>
          <a:xfrm>
            <a:off x="1981200" y="4997519"/>
            <a:ext cx="4904232" cy="29565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1"/>
          <p:cNvSpPr/>
          <p:nvPr/>
        </p:nvSpPr>
        <p:spPr>
          <a:xfrm>
            <a:off x="6336791" y="2703576"/>
            <a:ext cx="2709671" cy="7376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1"/>
          <p:cNvSpPr txBox="1"/>
          <p:nvPr/>
        </p:nvSpPr>
        <p:spPr>
          <a:xfrm>
            <a:off x="6417340" y="2411983"/>
            <a:ext cx="205993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a new Spark job: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1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"/>
          <p:cNvSpPr txBox="1"/>
          <p:nvPr>
            <p:ph type="title"/>
          </p:nvPr>
        </p:nvSpPr>
        <p:spPr>
          <a:xfrm>
            <a:off x="-990600" y="809886"/>
            <a:ext cx="990600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6840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Two Types </a:t>
            </a:r>
            <a:r>
              <a:rPr lang="en-US"/>
              <a:t>of Operations on RDD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2"/>
          <p:cNvSpPr txBox="1"/>
          <p:nvPr/>
        </p:nvSpPr>
        <p:spPr>
          <a:xfrm>
            <a:off x="707390" y="1898300"/>
            <a:ext cx="7034530" cy="2970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55650" marR="0" rtl="0" algn="l">
              <a:lnSpc>
                <a:spcPct val="100000"/>
              </a:lnSpc>
              <a:spcBef>
                <a:spcPts val="49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new RDDs as results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are </a:t>
            </a:r>
            <a:r>
              <a:rPr b="1" i="0" lang="en-US" sz="2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lazy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their result RDD is </a:t>
            </a:r>
            <a:r>
              <a:rPr b="0" i="0" lang="en-US" sz="2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not immediately computed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turning: (left, right, left, right) =&gt; ?</a:t>
            </a:r>
            <a:endParaRPr b="0" i="0" sz="29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55650" marR="0" rtl="0" algn="l">
              <a:lnSpc>
                <a:spcPct val="100000"/>
              </a:lnSpc>
              <a:spcBef>
                <a:spcPts val="49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 a result based on an RDD, and returned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are </a:t>
            </a:r>
            <a:r>
              <a:rPr b="1" i="0" lang="en-US" sz="2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eager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their result is </a:t>
            </a:r>
            <a:r>
              <a:rPr b="0" i="0" lang="en-US" sz="2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immediately computed.</a:t>
            </a:r>
            <a:endParaRPr/>
          </a:p>
          <a:p>
            <a:pPr indent="-285750" lvl="5" marL="7556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turning: (left, right, left, right) =&gt; ?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2"/>
          <p:cNvSpPr txBox="1"/>
          <p:nvPr/>
        </p:nvSpPr>
        <p:spPr>
          <a:xfrm>
            <a:off x="1774507" y="5285515"/>
            <a:ext cx="5594985" cy="708025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53034" lvl="0" marL="398780" marR="2393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Laziness / Eagerness </a:t>
            </a:r>
            <a:r>
              <a:rPr b="0" i="0" lang="en-US" sz="2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is how we can limit network communication using the programming model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2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5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Common Transformations</a:t>
            </a:r>
            <a:endParaRPr/>
          </a:p>
        </p:txBody>
      </p:sp>
      <p:sp>
        <p:nvSpPr>
          <p:cNvPr id="149" name="Google Shape;149;p13"/>
          <p:cNvSpPr txBox="1"/>
          <p:nvPr/>
        </p:nvSpPr>
        <p:spPr>
          <a:xfrm>
            <a:off x="1503728" y="1473200"/>
            <a:ext cx="44640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3"/>
          <p:cNvSpPr txBox="1"/>
          <p:nvPr/>
        </p:nvSpPr>
        <p:spPr>
          <a:xfrm>
            <a:off x="2389592" y="1473200"/>
            <a:ext cx="5342890" cy="7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map[T](f: A=&gt;B): RDD[T]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function to each element in the RDD and return an RDD of the result.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3"/>
          <p:cNvSpPr txBox="1"/>
          <p:nvPr/>
        </p:nvSpPr>
        <p:spPr>
          <a:xfrm>
            <a:off x="1344438" y="2570479"/>
            <a:ext cx="76517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flatmap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3"/>
          <p:cNvSpPr txBox="1"/>
          <p:nvPr/>
        </p:nvSpPr>
        <p:spPr>
          <a:xfrm>
            <a:off x="2389592" y="2570479"/>
            <a:ext cx="5342890" cy="7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flatmap[T](f: A=&gt;B): RDD[T]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function to each element in the RDD and return an RDD of the result, but output is flattened.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3"/>
          <p:cNvSpPr txBox="1"/>
          <p:nvPr/>
        </p:nvSpPr>
        <p:spPr>
          <a:xfrm>
            <a:off x="1486075" y="3667759"/>
            <a:ext cx="4826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3"/>
          <p:cNvSpPr txBox="1"/>
          <p:nvPr/>
        </p:nvSpPr>
        <p:spPr>
          <a:xfrm>
            <a:off x="2389592" y="3667759"/>
            <a:ext cx="530225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filter[T](pred: A=&gt;Boolean): RDD[T]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a predicate function, pred,  to each element in the RDD and return an RDD of elements that passed the condition.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3"/>
          <p:cNvSpPr txBox="1"/>
          <p:nvPr/>
        </p:nvSpPr>
        <p:spPr>
          <a:xfrm>
            <a:off x="1365298" y="4795520"/>
            <a:ext cx="72326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distinct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3"/>
          <p:cNvSpPr txBox="1"/>
          <p:nvPr/>
        </p:nvSpPr>
        <p:spPr>
          <a:xfrm>
            <a:off x="2389591" y="4795520"/>
            <a:ext cx="396916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distinct():RDD[T]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an RDD with duplicates removed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3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"/>
          <p:cNvSpPr txBox="1"/>
          <p:nvPr>
            <p:ph type="title"/>
          </p:nvPr>
        </p:nvSpPr>
        <p:spPr>
          <a:xfrm>
            <a:off x="282218" y="507584"/>
            <a:ext cx="8498652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Common "Transformations” on RDD</a:t>
            </a:r>
            <a:endParaRPr/>
          </a:p>
        </p:txBody>
      </p:sp>
      <p:sp>
        <p:nvSpPr>
          <p:cNvPr id="163" name="Google Shape;163;p14"/>
          <p:cNvSpPr txBox="1"/>
          <p:nvPr/>
        </p:nvSpPr>
        <p:spPr>
          <a:xfrm>
            <a:off x="1549843" y="1555320"/>
            <a:ext cx="5134048" cy="4213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map(func)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mapValues(func)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filter(func)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flatMap(func)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reduceByKey(func, [numTasks])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groupByKey([numTasks])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sortByKey([asc], [numTasks])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distinct([numTasks])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mapPartitions(func)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563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Common Actions</a:t>
            </a:r>
            <a:endParaRPr/>
          </a:p>
        </p:txBody>
      </p:sp>
      <p:sp>
        <p:nvSpPr>
          <p:cNvPr id="170" name="Google Shape;170;p15"/>
          <p:cNvSpPr txBox="1"/>
          <p:nvPr/>
        </p:nvSpPr>
        <p:spPr>
          <a:xfrm>
            <a:off x="2009795" y="1521967"/>
            <a:ext cx="64198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5"/>
          <p:cNvSpPr txBox="1"/>
          <p:nvPr/>
        </p:nvSpPr>
        <p:spPr>
          <a:xfrm>
            <a:off x="2869538" y="1521967"/>
            <a:ext cx="2533650" cy="499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collect: Array[T]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all elements from RDD.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5"/>
          <p:cNvSpPr txBox="1"/>
          <p:nvPr/>
        </p:nvSpPr>
        <p:spPr>
          <a:xfrm>
            <a:off x="2048943" y="2268727"/>
            <a:ext cx="56388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5"/>
          <p:cNvSpPr txBox="1"/>
          <p:nvPr/>
        </p:nvSpPr>
        <p:spPr>
          <a:xfrm>
            <a:off x="2869538" y="2268727"/>
            <a:ext cx="3611879" cy="499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count(): Long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the number of elements in the RDD.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5"/>
          <p:cNvSpPr txBox="1"/>
          <p:nvPr/>
        </p:nvSpPr>
        <p:spPr>
          <a:xfrm>
            <a:off x="2114252" y="3015488"/>
            <a:ext cx="43370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5"/>
          <p:cNvSpPr txBox="1"/>
          <p:nvPr/>
        </p:nvSpPr>
        <p:spPr>
          <a:xfrm>
            <a:off x="2869537" y="3015488"/>
            <a:ext cx="386759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take(num: Int): Array[T]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the first num elements of the RDD.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5"/>
          <p:cNvSpPr txBox="1"/>
          <p:nvPr/>
        </p:nvSpPr>
        <p:spPr>
          <a:xfrm>
            <a:off x="1994618" y="3762247"/>
            <a:ext cx="67373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5"/>
          <p:cNvSpPr txBox="1"/>
          <p:nvPr/>
        </p:nvSpPr>
        <p:spPr>
          <a:xfrm>
            <a:off x="2869538" y="3762247"/>
            <a:ext cx="4067175" cy="7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reduce(op: (A, A) =&gt; A): 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 the elements in the RDD together using op function and return result.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5"/>
          <p:cNvSpPr txBox="1"/>
          <p:nvPr/>
        </p:nvSpPr>
        <p:spPr>
          <a:xfrm>
            <a:off x="1960614" y="4752847"/>
            <a:ext cx="74104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foreach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5"/>
          <p:cNvSpPr txBox="1"/>
          <p:nvPr/>
        </p:nvSpPr>
        <p:spPr>
          <a:xfrm>
            <a:off x="2869538" y="4752847"/>
            <a:ext cx="3946525" cy="7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foreach(f: A =&gt; Unit): Unit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function to each element in the RDD, and return Unit.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5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 txBox="1"/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Common ”Actions” on RDD</a:t>
            </a:r>
            <a:endParaRPr/>
          </a:p>
        </p:txBody>
      </p:sp>
      <p:sp>
        <p:nvSpPr>
          <p:cNvPr id="186" name="Google Shape;186;p16"/>
          <p:cNvSpPr txBox="1"/>
          <p:nvPr/>
        </p:nvSpPr>
        <p:spPr>
          <a:xfrm>
            <a:off x="900921" y="1684706"/>
            <a:ext cx="6302108" cy="4042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getNumPartitions()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foreachPartition(func)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collect()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take(n)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count(), sum(), max(), min(), mean()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reduce(func)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aggregate(zeroVal, seqOp, combOp)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countByKey()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6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</a:t>
            </a:r>
            <a:endParaRPr/>
          </a:p>
        </p:txBody>
      </p:sp>
      <p:sp>
        <p:nvSpPr>
          <p:cNvPr id="193" name="Google Shape;193;p17"/>
          <p:cNvSpPr txBox="1"/>
          <p:nvPr/>
        </p:nvSpPr>
        <p:spPr>
          <a:xfrm>
            <a:off x="707390" y="1898300"/>
            <a:ext cx="57669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the following example: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7"/>
          <p:cNvSpPr txBox="1"/>
          <p:nvPr/>
        </p:nvSpPr>
        <p:spPr>
          <a:xfrm>
            <a:off x="707390" y="3663188"/>
            <a:ext cx="6229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has happened on the cluster at this point?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7"/>
          <p:cNvSpPr/>
          <p:nvPr/>
        </p:nvSpPr>
        <p:spPr>
          <a:xfrm>
            <a:off x="902208" y="2438400"/>
            <a:ext cx="5300472" cy="7498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6279617" y="2669629"/>
            <a:ext cx="1962176" cy="2757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15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sc -&gt; SparkContext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7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Google Shape;198;p17"/>
          <p:cNvSpPr txBox="1"/>
          <p:nvPr/>
        </p:nvSpPr>
        <p:spPr>
          <a:xfrm>
            <a:off x="6936828" y="3429000"/>
            <a:ext cx="75533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9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6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</a:t>
            </a:r>
            <a:endParaRPr/>
          </a:p>
        </p:txBody>
      </p:sp>
      <p:sp>
        <p:nvSpPr>
          <p:cNvPr id="204" name="Google Shape;204;p18"/>
          <p:cNvSpPr txBox="1"/>
          <p:nvPr/>
        </p:nvSpPr>
        <p:spPr>
          <a:xfrm>
            <a:off x="707390" y="1898300"/>
            <a:ext cx="50838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the following example: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8"/>
          <p:cNvSpPr txBox="1"/>
          <p:nvPr/>
        </p:nvSpPr>
        <p:spPr>
          <a:xfrm>
            <a:off x="707390" y="3663188"/>
            <a:ext cx="7364666" cy="815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has happened on the cluster at this point?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Nothing</a:t>
            </a:r>
            <a:r>
              <a:rPr b="0" i="0" lang="en-US" sz="2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. Execution of map (a transformation) is deferred.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8"/>
          <p:cNvSpPr/>
          <p:nvPr/>
        </p:nvSpPr>
        <p:spPr>
          <a:xfrm>
            <a:off x="902208" y="2438400"/>
            <a:ext cx="5300472" cy="7498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8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6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</a:t>
            </a:r>
            <a:endParaRPr/>
          </a:p>
        </p:txBody>
      </p:sp>
      <p:sp>
        <p:nvSpPr>
          <p:cNvPr id="213" name="Google Shape;213;p19"/>
          <p:cNvSpPr txBox="1"/>
          <p:nvPr/>
        </p:nvSpPr>
        <p:spPr>
          <a:xfrm>
            <a:off x="707390" y="1898300"/>
            <a:ext cx="4957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the following example: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9"/>
          <p:cNvSpPr txBox="1"/>
          <p:nvPr/>
        </p:nvSpPr>
        <p:spPr>
          <a:xfrm>
            <a:off x="707390" y="3663188"/>
            <a:ext cx="7564119" cy="815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has happened on the cluster at this point?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Nothing</a:t>
            </a:r>
            <a:r>
              <a:rPr b="0" i="0" lang="en-US" sz="2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. Execution of map (a transformation) is deferred.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707390" y="4979923"/>
            <a:ext cx="736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ensure this computation is done on the cluster?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9"/>
          <p:cNvSpPr/>
          <p:nvPr/>
        </p:nvSpPr>
        <p:spPr>
          <a:xfrm>
            <a:off x="902208" y="2438400"/>
            <a:ext cx="5300472" cy="7498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9"/>
          <p:cNvSpPr txBox="1"/>
          <p:nvPr/>
        </p:nvSpPr>
        <p:spPr>
          <a:xfrm>
            <a:off x="7896225" y="2970673"/>
            <a:ext cx="1080770" cy="2302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00"/>
              <a:buFont typeface="Arial"/>
              <a:buNone/>
            </a:pPr>
            <a:r>
              <a:rPr b="1" i="0" lang="en-US" sz="179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7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9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"/>
          <p:cNvSpPr txBox="1"/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50" name="Google Shape;50;p2"/>
          <p:cNvSpPr txBox="1"/>
          <p:nvPr/>
        </p:nvSpPr>
        <p:spPr>
          <a:xfrm>
            <a:off x="687700" y="1860850"/>
            <a:ext cx="79992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write Spark program (syntax)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concepts in Spark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Speed up your programs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Install Spark on your machine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Vocareum.com: use Spark on their terminal window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reading materials and links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Attachments: (many examples for you to read)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Quiz logistics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" name="Google Shape;51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6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</a:t>
            </a:r>
            <a:endParaRPr/>
          </a:p>
        </p:txBody>
      </p:sp>
      <p:sp>
        <p:nvSpPr>
          <p:cNvPr id="224" name="Google Shape;224;p20"/>
          <p:cNvSpPr txBox="1"/>
          <p:nvPr/>
        </p:nvSpPr>
        <p:spPr>
          <a:xfrm>
            <a:off x="707388" y="1898300"/>
            <a:ext cx="4342130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the following example: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0"/>
          <p:cNvSpPr/>
          <p:nvPr/>
        </p:nvSpPr>
        <p:spPr>
          <a:xfrm>
            <a:off x="963167" y="2325623"/>
            <a:ext cx="5297424" cy="10454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0"/>
          <p:cNvSpPr/>
          <p:nvPr/>
        </p:nvSpPr>
        <p:spPr>
          <a:xfrm>
            <a:off x="941832" y="3200400"/>
            <a:ext cx="3733800" cy="10972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0"/>
          <p:cNvSpPr/>
          <p:nvPr/>
        </p:nvSpPr>
        <p:spPr>
          <a:xfrm>
            <a:off x="983634" y="3234813"/>
            <a:ext cx="3637915" cy="0"/>
          </a:xfrm>
          <a:custGeom>
            <a:rect b="b" l="l" r="r" t="t"/>
            <a:pathLst>
              <a:path extrusionOk="0" h="120000" w="3637915">
                <a:moveTo>
                  <a:pt x="0" y="0"/>
                </a:moveTo>
                <a:lnTo>
                  <a:pt x="3637527" y="0"/>
                </a:lnTo>
              </a:path>
            </a:pathLst>
          </a:custGeom>
          <a:noFill/>
          <a:ln cap="flat" cmpd="sng" w="254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0"/>
          <p:cNvSpPr/>
          <p:nvPr/>
        </p:nvSpPr>
        <p:spPr>
          <a:xfrm>
            <a:off x="4492752" y="3017520"/>
            <a:ext cx="978408" cy="38709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0"/>
          <p:cNvSpPr/>
          <p:nvPr/>
        </p:nvSpPr>
        <p:spPr>
          <a:xfrm>
            <a:off x="4611329" y="3099248"/>
            <a:ext cx="819785" cy="243840"/>
          </a:xfrm>
          <a:custGeom>
            <a:rect b="b" l="l" r="r" t="t"/>
            <a:pathLst>
              <a:path extrusionOk="0" h="243839" w="819785">
                <a:moveTo>
                  <a:pt x="76934" y="24573"/>
                </a:moveTo>
                <a:lnTo>
                  <a:pt x="70507" y="49146"/>
                </a:lnTo>
                <a:lnTo>
                  <a:pt x="812864" y="243307"/>
                </a:lnTo>
                <a:lnTo>
                  <a:pt x="819292" y="218733"/>
                </a:lnTo>
                <a:lnTo>
                  <a:pt x="76934" y="24573"/>
                </a:lnTo>
                <a:close/>
              </a:path>
              <a:path extrusionOk="0" h="243839" w="819785">
                <a:moveTo>
                  <a:pt x="83361" y="0"/>
                </a:moveTo>
                <a:lnTo>
                  <a:pt x="0" y="17578"/>
                </a:lnTo>
                <a:lnTo>
                  <a:pt x="64080" y="73719"/>
                </a:lnTo>
                <a:lnTo>
                  <a:pt x="70507" y="49146"/>
                </a:lnTo>
                <a:lnTo>
                  <a:pt x="58220" y="45933"/>
                </a:lnTo>
                <a:lnTo>
                  <a:pt x="64648" y="21360"/>
                </a:lnTo>
                <a:lnTo>
                  <a:pt x="77774" y="21360"/>
                </a:lnTo>
                <a:lnTo>
                  <a:pt x="83361" y="0"/>
                </a:lnTo>
                <a:close/>
              </a:path>
              <a:path extrusionOk="0" h="243839" w="819785">
                <a:moveTo>
                  <a:pt x="64648" y="21360"/>
                </a:moveTo>
                <a:lnTo>
                  <a:pt x="58220" y="45933"/>
                </a:lnTo>
                <a:lnTo>
                  <a:pt x="70507" y="49146"/>
                </a:lnTo>
                <a:lnTo>
                  <a:pt x="76934" y="24573"/>
                </a:lnTo>
                <a:lnTo>
                  <a:pt x="64648" y="21360"/>
                </a:lnTo>
                <a:close/>
              </a:path>
              <a:path extrusionOk="0" h="243839" w="819785">
                <a:moveTo>
                  <a:pt x="77774" y="21360"/>
                </a:moveTo>
                <a:lnTo>
                  <a:pt x="64648" y="21360"/>
                </a:lnTo>
                <a:lnTo>
                  <a:pt x="76934" y="24573"/>
                </a:lnTo>
                <a:lnTo>
                  <a:pt x="77774" y="21360"/>
                </a:ln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0"/>
          <p:cNvSpPr txBox="1"/>
          <p:nvPr/>
        </p:nvSpPr>
        <p:spPr>
          <a:xfrm>
            <a:off x="707388" y="3229579"/>
            <a:ext cx="8110220" cy="1203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8113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add an action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31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Spark starts the execution when an action is called.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the total number of characters in the entire RDD of strings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0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8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Benefits of Laziness</a:t>
            </a:r>
            <a:endParaRPr/>
          </a:p>
        </p:txBody>
      </p:sp>
      <p:sp>
        <p:nvSpPr>
          <p:cNvPr id="237" name="Google Shape;237;p21"/>
          <p:cNvSpPr txBox="1"/>
          <p:nvPr/>
        </p:nvSpPr>
        <p:spPr>
          <a:xfrm>
            <a:off x="707390" y="1891519"/>
            <a:ext cx="2215515" cy="286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Another example: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1"/>
          <p:cNvSpPr txBox="1"/>
          <p:nvPr/>
        </p:nvSpPr>
        <p:spPr>
          <a:xfrm>
            <a:off x="707390" y="2988799"/>
            <a:ext cx="7627620" cy="2256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execution of </a:t>
            </a: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</a:t>
            </a:r>
            <a:r>
              <a:rPr b="0" i="0" lang="en-US" sz="2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deferred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until the </a:t>
            </a: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 happens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1030605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leverages this by analyzing and optimizing the </a:t>
            </a:r>
            <a:r>
              <a:rPr b="0" i="0" lang="en-US" sz="2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chain of operations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executing it.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2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t/>
            </a:r>
            <a:endParaRPr b="0" i="0" sz="28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will not compute intermediate RDDs. Instead, as soon as 10 elements of the filtered RDD have been computed, 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logsWithErrors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done.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saves time and space to compute elements of the unused result of 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1"/>
          <p:cNvSpPr/>
          <p:nvPr/>
        </p:nvSpPr>
        <p:spPr>
          <a:xfrm>
            <a:off x="1688592" y="2270760"/>
            <a:ext cx="5766815" cy="5730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7336535" y="2459735"/>
            <a:ext cx="850392" cy="187756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1"/>
          <p:cNvSpPr/>
          <p:nvPr/>
        </p:nvSpPr>
        <p:spPr>
          <a:xfrm>
            <a:off x="7454900" y="2533834"/>
            <a:ext cx="689610" cy="1743710"/>
          </a:xfrm>
          <a:custGeom>
            <a:rect b="b" l="l" r="r" t="t"/>
            <a:pathLst>
              <a:path extrusionOk="0" h="1743710" w="689609">
                <a:moveTo>
                  <a:pt x="75229" y="51055"/>
                </a:moveTo>
                <a:lnTo>
                  <a:pt x="119034" y="72712"/>
                </a:lnTo>
                <a:lnTo>
                  <a:pt x="179171" y="117717"/>
                </a:lnTo>
                <a:lnTo>
                  <a:pt x="208950" y="146493"/>
                </a:lnTo>
                <a:lnTo>
                  <a:pt x="238410" y="179250"/>
                </a:lnTo>
                <a:lnTo>
                  <a:pt x="267465" y="215832"/>
                </a:lnTo>
                <a:lnTo>
                  <a:pt x="296035" y="256078"/>
                </a:lnTo>
                <a:lnTo>
                  <a:pt x="324040" y="299827"/>
                </a:lnTo>
                <a:lnTo>
                  <a:pt x="351410" y="346917"/>
                </a:lnTo>
                <a:lnTo>
                  <a:pt x="378071" y="397183"/>
                </a:lnTo>
                <a:lnTo>
                  <a:pt x="403956" y="450467"/>
                </a:lnTo>
                <a:lnTo>
                  <a:pt x="428997" y="506606"/>
                </a:lnTo>
                <a:lnTo>
                  <a:pt x="453129" y="565440"/>
                </a:lnTo>
                <a:lnTo>
                  <a:pt x="476286" y="626809"/>
                </a:lnTo>
                <a:lnTo>
                  <a:pt x="498405" y="690552"/>
                </a:lnTo>
                <a:lnTo>
                  <a:pt x="519419" y="756508"/>
                </a:lnTo>
                <a:lnTo>
                  <a:pt x="539268" y="824520"/>
                </a:lnTo>
                <a:lnTo>
                  <a:pt x="557888" y="894427"/>
                </a:lnTo>
                <a:lnTo>
                  <a:pt x="575214" y="966071"/>
                </a:lnTo>
                <a:lnTo>
                  <a:pt x="591184" y="1039291"/>
                </a:lnTo>
                <a:lnTo>
                  <a:pt x="605739" y="1113929"/>
                </a:lnTo>
                <a:lnTo>
                  <a:pt x="618812" y="1189827"/>
                </a:lnTo>
                <a:lnTo>
                  <a:pt x="630344" y="1266826"/>
                </a:lnTo>
                <a:lnTo>
                  <a:pt x="640270" y="1344766"/>
                </a:lnTo>
                <a:lnTo>
                  <a:pt x="648531" y="1423489"/>
                </a:lnTo>
                <a:lnTo>
                  <a:pt x="655064" y="1502837"/>
                </a:lnTo>
                <a:lnTo>
                  <a:pt x="659808" y="1582651"/>
                </a:lnTo>
                <a:lnTo>
                  <a:pt x="662701" y="1662771"/>
                </a:lnTo>
                <a:lnTo>
                  <a:pt x="663681" y="1743353"/>
                </a:lnTo>
                <a:lnTo>
                  <a:pt x="689080" y="1743043"/>
                </a:lnTo>
                <a:lnTo>
                  <a:pt x="688099" y="1662463"/>
                </a:lnTo>
                <a:lnTo>
                  <a:pt x="685192" y="1581735"/>
                </a:lnTo>
                <a:lnTo>
                  <a:pt x="680420" y="1501331"/>
                </a:lnTo>
                <a:lnTo>
                  <a:pt x="673846" y="1421406"/>
                </a:lnTo>
                <a:lnTo>
                  <a:pt x="665532" y="1342116"/>
                </a:lnTo>
                <a:lnTo>
                  <a:pt x="655539" y="1263618"/>
                </a:lnTo>
                <a:lnTo>
                  <a:pt x="643931" y="1186066"/>
                </a:lnTo>
                <a:lnTo>
                  <a:pt x="630770" y="1109619"/>
                </a:lnTo>
                <a:lnTo>
                  <a:pt x="616116" y="1034431"/>
                </a:lnTo>
                <a:lnTo>
                  <a:pt x="600030" y="960658"/>
                </a:lnTo>
                <a:lnTo>
                  <a:pt x="582576" y="888457"/>
                </a:lnTo>
                <a:lnTo>
                  <a:pt x="563813" y="817984"/>
                </a:lnTo>
                <a:lnTo>
                  <a:pt x="543803" y="749393"/>
                </a:lnTo>
                <a:lnTo>
                  <a:pt x="522606" y="682842"/>
                </a:lnTo>
                <a:lnTo>
                  <a:pt x="500283" y="618484"/>
                </a:lnTo>
                <a:lnTo>
                  <a:pt x="476895" y="556474"/>
                </a:lnTo>
                <a:lnTo>
                  <a:pt x="452498" y="496970"/>
                </a:lnTo>
                <a:lnTo>
                  <a:pt x="427154" y="440122"/>
                </a:lnTo>
                <a:lnTo>
                  <a:pt x="400918" y="386087"/>
                </a:lnTo>
                <a:lnTo>
                  <a:pt x="373851" y="335018"/>
                </a:lnTo>
                <a:lnTo>
                  <a:pt x="346003" y="287068"/>
                </a:lnTo>
                <a:lnTo>
                  <a:pt x="317430" y="242389"/>
                </a:lnTo>
                <a:lnTo>
                  <a:pt x="288183" y="201136"/>
                </a:lnTo>
                <a:lnTo>
                  <a:pt x="258306" y="163461"/>
                </a:lnTo>
                <a:lnTo>
                  <a:pt x="227845" y="129518"/>
                </a:lnTo>
                <a:lnTo>
                  <a:pt x="196834" y="99465"/>
                </a:lnTo>
                <a:lnTo>
                  <a:pt x="165307" y="73464"/>
                </a:lnTo>
                <a:lnTo>
                  <a:pt x="133287" y="51688"/>
                </a:lnTo>
                <a:lnTo>
                  <a:pt x="132555" y="51297"/>
                </a:lnTo>
                <a:lnTo>
                  <a:pt x="76305" y="51297"/>
                </a:lnTo>
                <a:lnTo>
                  <a:pt x="75229" y="51055"/>
                </a:lnTo>
                <a:close/>
              </a:path>
              <a:path extrusionOk="0" h="1743710" w="689609">
                <a:moveTo>
                  <a:pt x="81866" y="0"/>
                </a:moveTo>
                <a:lnTo>
                  <a:pt x="0" y="23576"/>
                </a:lnTo>
                <a:lnTo>
                  <a:pt x="67981" y="74923"/>
                </a:lnTo>
                <a:lnTo>
                  <a:pt x="72518" y="50443"/>
                </a:lnTo>
                <a:lnTo>
                  <a:pt x="59640" y="47536"/>
                </a:lnTo>
                <a:lnTo>
                  <a:pt x="65233" y="22759"/>
                </a:lnTo>
                <a:lnTo>
                  <a:pt x="77648" y="22759"/>
                </a:lnTo>
                <a:lnTo>
                  <a:pt x="81866" y="0"/>
                </a:lnTo>
                <a:close/>
              </a:path>
              <a:path extrusionOk="0" h="1743710" w="689609">
                <a:moveTo>
                  <a:pt x="74171" y="50613"/>
                </a:moveTo>
                <a:lnTo>
                  <a:pt x="75229" y="51055"/>
                </a:lnTo>
                <a:lnTo>
                  <a:pt x="76305" y="51297"/>
                </a:lnTo>
                <a:lnTo>
                  <a:pt x="74171" y="50613"/>
                </a:lnTo>
                <a:close/>
              </a:path>
              <a:path extrusionOk="0" h="1743710" w="689609">
                <a:moveTo>
                  <a:pt x="131275" y="50613"/>
                </a:moveTo>
                <a:lnTo>
                  <a:pt x="74171" y="50613"/>
                </a:lnTo>
                <a:lnTo>
                  <a:pt x="76305" y="51297"/>
                </a:lnTo>
                <a:lnTo>
                  <a:pt x="132555" y="51297"/>
                </a:lnTo>
                <a:lnTo>
                  <a:pt x="131275" y="50613"/>
                </a:lnTo>
                <a:close/>
              </a:path>
              <a:path extrusionOk="0" h="1743710" w="689609">
                <a:moveTo>
                  <a:pt x="77150" y="25449"/>
                </a:moveTo>
                <a:lnTo>
                  <a:pt x="72518" y="50443"/>
                </a:lnTo>
                <a:lnTo>
                  <a:pt x="75229" y="51055"/>
                </a:lnTo>
                <a:lnTo>
                  <a:pt x="74171" y="50613"/>
                </a:lnTo>
                <a:lnTo>
                  <a:pt x="131275" y="50613"/>
                </a:lnTo>
                <a:lnTo>
                  <a:pt x="100802" y="34325"/>
                </a:lnTo>
                <a:lnTo>
                  <a:pt x="83343" y="26915"/>
                </a:lnTo>
                <a:lnTo>
                  <a:pt x="82628" y="26686"/>
                </a:lnTo>
                <a:lnTo>
                  <a:pt x="77150" y="25449"/>
                </a:lnTo>
                <a:close/>
              </a:path>
              <a:path extrusionOk="0" h="1743710" w="689609">
                <a:moveTo>
                  <a:pt x="65233" y="22759"/>
                </a:moveTo>
                <a:lnTo>
                  <a:pt x="59640" y="47536"/>
                </a:lnTo>
                <a:lnTo>
                  <a:pt x="72518" y="50443"/>
                </a:lnTo>
                <a:lnTo>
                  <a:pt x="77150" y="25449"/>
                </a:lnTo>
                <a:lnTo>
                  <a:pt x="65233" y="22759"/>
                </a:lnTo>
                <a:close/>
              </a:path>
              <a:path extrusionOk="0" h="1743710" w="689609">
                <a:moveTo>
                  <a:pt x="77648" y="22759"/>
                </a:moveTo>
                <a:lnTo>
                  <a:pt x="65233" y="22759"/>
                </a:lnTo>
                <a:lnTo>
                  <a:pt x="77150" y="25449"/>
                </a:lnTo>
                <a:lnTo>
                  <a:pt x="77648" y="22759"/>
                </a:ln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1"/>
          <p:cNvSpPr/>
          <p:nvPr/>
        </p:nvSpPr>
        <p:spPr>
          <a:xfrm>
            <a:off x="6397752" y="2438400"/>
            <a:ext cx="978407" cy="47853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1"/>
          <p:cNvSpPr/>
          <p:nvPr/>
        </p:nvSpPr>
        <p:spPr>
          <a:xfrm>
            <a:off x="6449960" y="2467897"/>
            <a:ext cx="875665" cy="375285"/>
          </a:xfrm>
          <a:custGeom>
            <a:rect b="b" l="l" r="r" t="t"/>
            <a:pathLst>
              <a:path extrusionOk="0" h="375285" w="875665">
                <a:moveTo>
                  <a:pt x="0" y="0"/>
                </a:moveTo>
                <a:lnTo>
                  <a:pt x="875071" y="0"/>
                </a:lnTo>
                <a:lnTo>
                  <a:pt x="875071" y="375264"/>
                </a:lnTo>
                <a:lnTo>
                  <a:pt x="0" y="375264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1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"/>
          <p:cNvSpPr txBox="1"/>
          <p:nvPr>
            <p:ph type="title"/>
          </p:nvPr>
        </p:nvSpPr>
        <p:spPr>
          <a:xfrm>
            <a:off x="1071943" y="487964"/>
            <a:ext cx="7367864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Why Spark is Good for Data Sci</a:t>
            </a:r>
            <a:endParaRPr/>
          </a:p>
        </p:txBody>
      </p:sp>
      <p:sp>
        <p:nvSpPr>
          <p:cNvPr id="250" name="Google Shape;250;p22"/>
          <p:cNvSpPr txBox="1"/>
          <p:nvPr/>
        </p:nvSpPr>
        <p:spPr>
          <a:xfrm>
            <a:off x="707390" y="1898300"/>
            <a:ext cx="5520690" cy="2681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In-memory computation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RDD operations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0" rtl="0" algn="l">
              <a:lnSpc>
                <a:spcPct val="100000"/>
              </a:lnSpc>
              <a:spcBef>
                <a:spcPts val="49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Transformations: </a:t>
            </a:r>
            <a:r>
              <a:rPr b="0" i="0" lang="en-US" sz="2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Lazy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deferred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Actions: </a:t>
            </a:r>
            <a:r>
              <a:rPr b="0" i="0" lang="en-US" sz="2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Eager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kick off staged transformations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47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None/>
            </a:pPr>
            <a:r>
              <a:t/>
            </a:r>
            <a:endParaRPr b="0" i="0" sz="29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Spark is good for data science?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0" rtl="0" algn="l">
              <a:lnSpc>
                <a:spcPct val="100000"/>
              </a:lnSpc>
              <a:spcBef>
                <a:spcPts val="495"/>
              </a:spcBef>
              <a:spcAft>
                <a:spcPts val="0"/>
              </a:spcAft>
              <a:buClr>
                <a:srgbClr val="99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Machine learning algorithms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2"/>
          <p:cNvSpPr/>
          <p:nvPr/>
        </p:nvSpPr>
        <p:spPr>
          <a:xfrm>
            <a:off x="5269991" y="1822704"/>
            <a:ext cx="1575815" cy="11856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2"/>
          <p:cNvSpPr/>
          <p:nvPr/>
        </p:nvSpPr>
        <p:spPr>
          <a:xfrm>
            <a:off x="6626352" y="3112007"/>
            <a:ext cx="1295400" cy="12313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2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"/>
          <p:cNvSpPr txBox="1"/>
          <p:nvPr/>
        </p:nvSpPr>
        <p:spPr>
          <a:xfrm>
            <a:off x="3583209" y="487964"/>
            <a:ext cx="2169256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Iteration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3"/>
          <p:cNvSpPr txBox="1"/>
          <p:nvPr/>
        </p:nvSpPr>
        <p:spPr>
          <a:xfrm>
            <a:off x="707390" y="1891519"/>
            <a:ext cx="5045075" cy="286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data science problems </a:t>
            </a:r>
            <a:r>
              <a:rPr b="1" i="0" lang="en-US" sz="2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involve iteration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3"/>
          <p:cNvSpPr/>
          <p:nvPr/>
        </p:nvSpPr>
        <p:spPr>
          <a:xfrm>
            <a:off x="768095" y="2130551"/>
            <a:ext cx="7748016" cy="36240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3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"/>
          <p:cNvSpPr txBox="1"/>
          <p:nvPr/>
        </p:nvSpPr>
        <p:spPr>
          <a:xfrm>
            <a:off x="743712" y="500664"/>
            <a:ext cx="8084977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2256155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Iteration  Example: Logistic Regression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4"/>
          <p:cNvSpPr txBox="1"/>
          <p:nvPr>
            <p:ph type="ctrTitle"/>
          </p:nvPr>
        </p:nvSpPr>
        <p:spPr>
          <a:xfrm>
            <a:off x="418466" y="1904219"/>
            <a:ext cx="8307067" cy="870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64452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Logistic regression is an iterative algorithm typically used for classification. Like most classification algorithms, it updates weights iteratively base on the training data.</a:t>
            </a:r>
            <a:endParaRPr/>
          </a:p>
        </p:txBody>
      </p:sp>
      <p:sp>
        <p:nvSpPr>
          <p:cNvPr id="268" name="Google Shape;268;p24"/>
          <p:cNvSpPr/>
          <p:nvPr/>
        </p:nvSpPr>
        <p:spPr>
          <a:xfrm>
            <a:off x="1591055" y="2980944"/>
            <a:ext cx="1557528" cy="13898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4"/>
          <p:cNvSpPr/>
          <p:nvPr/>
        </p:nvSpPr>
        <p:spPr>
          <a:xfrm>
            <a:off x="3895344" y="2980944"/>
            <a:ext cx="1557527" cy="13075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4"/>
          <p:cNvSpPr/>
          <p:nvPr/>
        </p:nvSpPr>
        <p:spPr>
          <a:xfrm>
            <a:off x="6105144" y="2980944"/>
            <a:ext cx="1557527" cy="13350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4"/>
          <p:cNvSpPr/>
          <p:nvPr/>
        </p:nvSpPr>
        <p:spPr>
          <a:xfrm>
            <a:off x="1591055" y="4450079"/>
            <a:ext cx="1557528" cy="132892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4"/>
          <p:cNvSpPr/>
          <p:nvPr/>
        </p:nvSpPr>
        <p:spPr>
          <a:xfrm>
            <a:off x="3941064" y="4367784"/>
            <a:ext cx="1557527" cy="137159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4"/>
          <p:cNvSpPr/>
          <p:nvPr/>
        </p:nvSpPr>
        <p:spPr>
          <a:xfrm>
            <a:off x="6291071" y="4297679"/>
            <a:ext cx="1557527" cy="148132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4"/>
          <p:cNvSpPr/>
          <p:nvPr/>
        </p:nvSpPr>
        <p:spPr>
          <a:xfrm>
            <a:off x="3276600" y="3499103"/>
            <a:ext cx="496824" cy="3505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4"/>
          <p:cNvSpPr/>
          <p:nvPr/>
        </p:nvSpPr>
        <p:spPr>
          <a:xfrm>
            <a:off x="3323302" y="3529780"/>
            <a:ext cx="403225" cy="244475"/>
          </a:xfrm>
          <a:custGeom>
            <a:rect b="b" l="l" r="r" t="t"/>
            <a:pathLst>
              <a:path extrusionOk="0" h="244475" w="403225">
                <a:moveTo>
                  <a:pt x="281118" y="0"/>
                </a:moveTo>
                <a:lnTo>
                  <a:pt x="281118" y="61001"/>
                </a:lnTo>
                <a:lnTo>
                  <a:pt x="0" y="61001"/>
                </a:lnTo>
                <a:lnTo>
                  <a:pt x="0" y="183006"/>
                </a:lnTo>
                <a:lnTo>
                  <a:pt x="281118" y="183006"/>
                </a:lnTo>
                <a:lnTo>
                  <a:pt x="281118" y="244008"/>
                </a:lnTo>
                <a:lnTo>
                  <a:pt x="403123" y="122005"/>
                </a:lnTo>
                <a:lnTo>
                  <a:pt x="281118" y="0"/>
                </a:lnTo>
                <a:close/>
              </a:path>
            </a:pathLst>
          </a:custGeom>
          <a:solidFill>
            <a:srgbClr val="95B3D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4"/>
          <p:cNvSpPr/>
          <p:nvPr/>
        </p:nvSpPr>
        <p:spPr>
          <a:xfrm>
            <a:off x="3323302" y="3529780"/>
            <a:ext cx="403225" cy="244475"/>
          </a:xfrm>
          <a:custGeom>
            <a:rect b="b" l="l" r="r" t="t"/>
            <a:pathLst>
              <a:path extrusionOk="0" h="244475" w="403225">
                <a:moveTo>
                  <a:pt x="0" y="61002"/>
                </a:moveTo>
                <a:lnTo>
                  <a:pt x="281118" y="61002"/>
                </a:lnTo>
                <a:lnTo>
                  <a:pt x="281118" y="0"/>
                </a:lnTo>
                <a:lnTo>
                  <a:pt x="403123" y="122004"/>
                </a:lnTo>
                <a:lnTo>
                  <a:pt x="281118" y="244009"/>
                </a:lnTo>
                <a:lnTo>
                  <a:pt x="281118" y="183006"/>
                </a:lnTo>
                <a:lnTo>
                  <a:pt x="0" y="183006"/>
                </a:lnTo>
                <a:lnTo>
                  <a:pt x="0" y="61002"/>
                </a:lnTo>
                <a:close/>
              </a:path>
            </a:pathLst>
          </a:custGeom>
          <a:noFill/>
          <a:ln cap="flat" cmpd="sng" w="9525">
            <a:solidFill>
              <a:srgbClr val="95B3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4"/>
          <p:cNvSpPr/>
          <p:nvPr/>
        </p:nvSpPr>
        <p:spPr>
          <a:xfrm>
            <a:off x="5617464" y="3483864"/>
            <a:ext cx="496824" cy="35051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4"/>
          <p:cNvSpPr/>
          <p:nvPr/>
        </p:nvSpPr>
        <p:spPr>
          <a:xfrm>
            <a:off x="5662872" y="3513231"/>
            <a:ext cx="403225" cy="244475"/>
          </a:xfrm>
          <a:custGeom>
            <a:rect b="b" l="l" r="r" t="t"/>
            <a:pathLst>
              <a:path extrusionOk="0" h="244475" w="403225">
                <a:moveTo>
                  <a:pt x="281118" y="0"/>
                </a:moveTo>
                <a:lnTo>
                  <a:pt x="281118" y="61003"/>
                </a:lnTo>
                <a:lnTo>
                  <a:pt x="0" y="61003"/>
                </a:lnTo>
                <a:lnTo>
                  <a:pt x="0" y="183006"/>
                </a:lnTo>
                <a:lnTo>
                  <a:pt x="281118" y="183006"/>
                </a:lnTo>
                <a:lnTo>
                  <a:pt x="281118" y="244008"/>
                </a:lnTo>
                <a:lnTo>
                  <a:pt x="403123" y="122005"/>
                </a:lnTo>
                <a:lnTo>
                  <a:pt x="281118" y="0"/>
                </a:lnTo>
                <a:close/>
              </a:path>
            </a:pathLst>
          </a:custGeom>
          <a:solidFill>
            <a:srgbClr val="95B3D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4"/>
          <p:cNvSpPr/>
          <p:nvPr/>
        </p:nvSpPr>
        <p:spPr>
          <a:xfrm>
            <a:off x="5662872" y="3513231"/>
            <a:ext cx="403225" cy="244475"/>
          </a:xfrm>
          <a:custGeom>
            <a:rect b="b" l="l" r="r" t="t"/>
            <a:pathLst>
              <a:path extrusionOk="0" h="244475" w="403225">
                <a:moveTo>
                  <a:pt x="0" y="61002"/>
                </a:moveTo>
                <a:lnTo>
                  <a:pt x="281118" y="61002"/>
                </a:lnTo>
                <a:lnTo>
                  <a:pt x="281118" y="0"/>
                </a:lnTo>
                <a:lnTo>
                  <a:pt x="403123" y="122004"/>
                </a:lnTo>
                <a:lnTo>
                  <a:pt x="281118" y="244009"/>
                </a:lnTo>
                <a:lnTo>
                  <a:pt x="281118" y="183006"/>
                </a:lnTo>
                <a:lnTo>
                  <a:pt x="0" y="183006"/>
                </a:lnTo>
                <a:lnTo>
                  <a:pt x="0" y="61002"/>
                </a:lnTo>
                <a:close/>
              </a:path>
            </a:pathLst>
          </a:custGeom>
          <a:noFill/>
          <a:ln cap="flat" cmpd="sng" w="9525">
            <a:solidFill>
              <a:srgbClr val="95B3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4"/>
          <p:cNvSpPr/>
          <p:nvPr/>
        </p:nvSpPr>
        <p:spPr>
          <a:xfrm>
            <a:off x="5617464" y="4776215"/>
            <a:ext cx="496824" cy="35051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4"/>
          <p:cNvSpPr/>
          <p:nvPr/>
        </p:nvSpPr>
        <p:spPr>
          <a:xfrm>
            <a:off x="5662871" y="4806657"/>
            <a:ext cx="403225" cy="244475"/>
          </a:xfrm>
          <a:custGeom>
            <a:rect b="b" l="l" r="r" t="t"/>
            <a:pathLst>
              <a:path extrusionOk="0" h="244475" w="403225">
                <a:moveTo>
                  <a:pt x="281119" y="0"/>
                </a:moveTo>
                <a:lnTo>
                  <a:pt x="281119" y="61001"/>
                </a:lnTo>
                <a:lnTo>
                  <a:pt x="0" y="61001"/>
                </a:lnTo>
                <a:lnTo>
                  <a:pt x="0" y="183007"/>
                </a:lnTo>
                <a:lnTo>
                  <a:pt x="281119" y="183007"/>
                </a:lnTo>
                <a:lnTo>
                  <a:pt x="281119" y="244008"/>
                </a:lnTo>
                <a:lnTo>
                  <a:pt x="403123" y="122005"/>
                </a:lnTo>
                <a:lnTo>
                  <a:pt x="281119" y="0"/>
                </a:lnTo>
                <a:close/>
              </a:path>
            </a:pathLst>
          </a:custGeom>
          <a:solidFill>
            <a:srgbClr val="95B3D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4"/>
          <p:cNvSpPr/>
          <p:nvPr/>
        </p:nvSpPr>
        <p:spPr>
          <a:xfrm>
            <a:off x="5662871" y="4806657"/>
            <a:ext cx="403225" cy="244475"/>
          </a:xfrm>
          <a:custGeom>
            <a:rect b="b" l="l" r="r" t="t"/>
            <a:pathLst>
              <a:path extrusionOk="0" h="244475" w="403225">
                <a:moveTo>
                  <a:pt x="0" y="61002"/>
                </a:moveTo>
                <a:lnTo>
                  <a:pt x="281118" y="61002"/>
                </a:lnTo>
                <a:lnTo>
                  <a:pt x="281118" y="0"/>
                </a:lnTo>
                <a:lnTo>
                  <a:pt x="403123" y="122004"/>
                </a:lnTo>
                <a:lnTo>
                  <a:pt x="281118" y="244009"/>
                </a:lnTo>
                <a:lnTo>
                  <a:pt x="281118" y="183006"/>
                </a:lnTo>
                <a:lnTo>
                  <a:pt x="0" y="183006"/>
                </a:lnTo>
                <a:lnTo>
                  <a:pt x="0" y="61002"/>
                </a:lnTo>
                <a:close/>
              </a:path>
            </a:pathLst>
          </a:custGeom>
          <a:noFill/>
          <a:ln cap="flat" cmpd="sng" w="9525">
            <a:solidFill>
              <a:srgbClr val="95B3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4"/>
          <p:cNvSpPr/>
          <p:nvPr/>
        </p:nvSpPr>
        <p:spPr>
          <a:xfrm>
            <a:off x="8031480" y="3499103"/>
            <a:ext cx="496824" cy="34747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4"/>
          <p:cNvSpPr/>
          <p:nvPr/>
        </p:nvSpPr>
        <p:spPr>
          <a:xfrm>
            <a:off x="8077220" y="3527724"/>
            <a:ext cx="403225" cy="244475"/>
          </a:xfrm>
          <a:custGeom>
            <a:rect b="b" l="l" r="r" t="t"/>
            <a:pathLst>
              <a:path extrusionOk="0" h="244475" w="403225">
                <a:moveTo>
                  <a:pt x="281118" y="0"/>
                </a:moveTo>
                <a:lnTo>
                  <a:pt x="281118" y="61003"/>
                </a:lnTo>
                <a:lnTo>
                  <a:pt x="0" y="61003"/>
                </a:lnTo>
                <a:lnTo>
                  <a:pt x="0" y="183007"/>
                </a:lnTo>
                <a:lnTo>
                  <a:pt x="281118" y="183007"/>
                </a:lnTo>
                <a:lnTo>
                  <a:pt x="281118" y="244008"/>
                </a:lnTo>
                <a:lnTo>
                  <a:pt x="403122" y="122005"/>
                </a:lnTo>
                <a:lnTo>
                  <a:pt x="281118" y="0"/>
                </a:lnTo>
                <a:close/>
              </a:path>
            </a:pathLst>
          </a:custGeom>
          <a:solidFill>
            <a:srgbClr val="95B3D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4"/>
          <p:cNvSpPr/>
          <p:nvPr/>
        </p:nvSpPr>
        <p:spPr>
          <a:xfrm>
            <a:off x="8077220" y="3527724"/>
            <a:ext cx="403225" cy="244475"/>
          </a:xfrm>
          <a:custGeom>
            <a:rect b="b" l="l" r="r" t="t"/>
            <a:pathLst>
              <a:path extrusionOk="0" h="244475" w="403225">
                <a:moveTo>
                  <a:pt x="0" y="61002"/>
                </a:moveTo>
                <a:lnTo>
                  <a:pt x="281118" y="61002"/>
                </a:lnTo>
                <a:lnTo>
                  <a:pt x="281118" y="0"/>
                </a:lnTo>
                <a:lnTo>
                  <a:pt x="403123" y="122004"/>
                </a:lnTo>
                <a:lnTo>
                  <a:pt x="281118" y="244009"/>
                </a:lnTo>
                <a:lnTo>
                  <a:pt x="281118" y="183006"/>
                </a:lnTo>
                <a:lnTo>
                  <a:pt x="0" y="183006"/>
                </a:lnTo>
                <a:lnTo>
                  <a:pt x="0" y="61002"/>
                </a:lnTo>
                <a:close/>
              </a:path>
            </a:pathLst>
          </a:custGeom>
          <a:noFill/>
          <a:ln cap="flat" cmpd="sng" w="9525">
            <a:solidFill>
              <a:srgbClr val="95B3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4"/>
          <p:cNvSpPr/>
          <p:nvPr/>
        </p:nvSpPr>
        <p:spPr>
          <a:xfrm>
            <a:off x="743712" y="4776215"/>
            <a:ext cx="496824" cy="35051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4"/>
          <p:cNvSpPr/>
          <p:nvPr/>
        </p:nvSpPr>
        <p:spPr>
          <a:xfrm>
            <a:off x="790327" y="4806657"/>
            <a:ext cx="403225" cy="244475"/>
          </a:xfrm>
          <a:custGeom>
            <a:rect b="b" l="l" r="r" t="t"/>
            <a:pathLst>
              <a:path extrusionOk="0" h="244475" w="403225">
                <a:moveTo>
                  <a:pt x="281118" y="0"/>
                </a:moveTo>
                <a:lnTo>
                  <a:pt x="281118" y="61001"/>
                </a:lnTo>
                <a:lnTo>
                  <a:pt x="0" y="61001"/>
                </a:lnTo>
                <a:lnTo>
                  <a:pt x="0" y="183007"/>
                </a:lnTo>
                <a:lnTo>
                  <a:pt x="281118" y="183007"/>
                </a:lnTo>
                <a:lnTo>
                  <a:pt x="281118" y="244008"/>
                </a:lnTo>
                <a:lnTo>
                  <a:pt x="403123" y="122005"/>
                </a:lnTo>
                <a:lnTo>
                  <a:pt x="281118" y="0"/>
                </a:lnTo>
                <a:close/>
              </a:path>
            </a:pathLst>
          </a:custGeom>
          <a:solidFill>
            <a:srgbClr val="95B3D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4"/>
          <p:cNvSpPr/>
          <p:nvPr/>
        </p:nvSpPr>
        <p:spPr>
          <a:xfrm>
            <a:off x="790327" y="4806657"/>
            <a:ext cx="403225" cy="244475"/>
          </a:xfrm>
          <a:custGeom>
            <a:rect b="b" l="l" r="r" t="t"/>
            <a:pathLst>
              <a:path extrusionOk="0" h="244475" w="403225">
                <a:moveTo>
                  <a:pt x="0" y="61002"/>
                </a:moveTo>
                <a:lnTo>
                  <a:pt x="281118" y="61002"/>
                </a:lnTo>
                <a:lnTo>
                  <a:pt x="281118" y="0"/>
                </a:lnTo>
                <a:lnTo>
                  <a:pt x="403123" y="122004"/>
                </a:lnTo>
                <a:lnTo>
                  <a:pt x="281118" y="244009"/>
                </a:lnTo>
                <a:lnTo>
                  <a:pt x="281118" y="183006"/>
                </a:lnTo>
                <a:lnTo>
                  <a:pt x="0" y="183006"/>
                </a:lnTo>
                <a:lnTo>
                  <a:pt x="0" y="61002"/>
                </a:lnTo>
                <a:close/>
              </a:path>
            </a:pathLst>
          </a:custGeom>
          <a:noFill/>
          <a:ln cap="flat" cmpd="sng" w="9525">
            <a:solidFill>
              <a:srgbClr val="95B3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4"/>
          <p:cNvSpPr/>
          <p:nvPr/>
        </p:nvSpPr>
        <p:spPr>
          <a:xfrm>
            <a:off x="3270503" y="4776215"/>
            <a:ext cx="499872" cy="35051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4"/>
          <p:cNvSpPr/>
          <p:nvPr/>
        </p:nvSpPr>
        <p:spPr>
          <a:xfrm>
            <a:off x="3317792" y="4806657"/>
            <a:ext cx="403225" cy="244475"/>
          </a:xfrm>
          <a:custGeom>
            <a:rect b="b" l="l" r="r" t="t"/>
            <a:pathLst>
              <a:path extrusionOk="0" h="244475" w="403225">
                <a:moveTo>
                  <a:pt x="281118" y="0"/>
                </a:moveTo>
                <a:lnTo>
                  <a:pt x="281118" y="61001"/>
                </a:lnTo>
                <a:lnTo>
                  <a:pt x="0" y="61001"/>
                </a:lnTo>
                <a:lnTo>
                  <a:pt x="0" y="183007"/>
                </a:lnTo>
                <a:lnTo>
                  <a:pt x="281118" y="183007"/>
                </a:lnTo>
                <a:lnTo>
                  <a:pt x="281118" y="244008"/>
                </a:lnTo>
                <a:lnTo>
                  <a:pt x="403122" y="122005"/>
                </a:lnTo>
                <a:lnTo>
                  <a:pt x="281118" y="0"/>
                </a:lnTo>
                <a:close/>
              </a:path>
            </a:pathLst>
          </a:custGeom>
          <a:solidFill>
            <a:srgbClr val="95B3D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4"/>
          <p:cNvSpPr/>
          <p:nvPr/>
        </p:nvSpPr>
        <p:spPr>
          <a:xfrm>
            <a:off x="3317792" y="4806657"/>
            <a:ext cx="403225" cy="244475"/>
          </a:xfrm>
          <a:custGeom>
            <a:rect b="b" l="l" r="r" t="t"/>
            <a:pathLst>
              <a:path extrusionOk="0" h="244475" w="403225">
                <a:moveTo>
                  <a:pt x="0" y="61002"/>
                </a:moveTo>
                <a:lnTo>
                  <a:pt x="281118" y="61002"/>
                </a:lnTo>
                <a:lnTo>
                  <a:pt x="281118" y="0"/>
                </a:lnTo>
                <a:lnTo>
                  <a:pt x="403123" y="122004"/>
                </a:lnTo>
                <a:lnTo>
                  <a:pt x="281118" y="244009"/>
                </a:lnTo>
                <a:lnTo>
                  <a:pt x="281118" y="183006"/>
                </a:lnTo>
                <a:lnTo>
                  <a:pt x="0" y="183006"/>
                </a:lnTo>
                <a:lnTo>
                  <a:pt x="0" y="61002"/>
                </a:lnTo>
                <a:close/>
              </a:path>
            </a:pathLst>
          </a:custGeom>
          <a:noFill/>
          <a:ln cap="flat" cmpd="sng" w="9525">
            <a:solidFill>
              <a:srgbClr val="95B3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4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"/>
          <p:cNvSpPr txBox="1"/>
          <p:nvPr/>
        </p:nvSpPr>
        <p:spPr>
          <a:xfrm>
            <a:off x="1326482" y="500664"/>
            <a:ext cx="6903117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2256155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Iteration  Example: Logistic Regression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5"/>
          <p:cNvSpPr txBox="1"/>
          <p:nvPr>
            <p:ph type="ctrTitle"/>
          </p:nvPr>
        </p:nvSpPr>
        <p:spPr>
          <a:xfrm>
            <a:off x="418466" y="1904219"/>
            <a:ext cx="8307067" cy="870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64452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Logistic regression is an iterative algorithm typically used for classification. Like most classification algorithms, it updates weights iteratively base on the training data.</a:t>
            </a:r>
            <a:endParaRPr/>
          </a:p>
        </p:txBody>
      </p:sp>
      <p:sp>
        <p:nvSpPr>
          <p:cNvPr id="299" name="Google Shape;299;p25"/>
          <p:cNvSpPr/>
          <p:nvPr/>
        </p:nvSpPr>
        <p:spPr>
          <a:xfrm>
            <a:off x="2478023" y="2795016"/>
            <a:ext cx="4462272" cy="13472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5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 txBox="1"/>
          <p:nvPr/>
        </p:nvSpPr>
        <p:spPr>
          <a:xfrm>
            <a:off x="1326483" y="500664"/>
            <a:ext cx="6819034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2256155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Iteration  Example: Logistic Regression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6"/>
          <p:cNvSpPr txBox="1"/>
          <p:nvPr/>
        </p:nvSpPr>
        <p:spPr>
          <a:xfrm>
            <a:off x="707388" y="1904219"/>
            <a:ext cx="8018145" cy="870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 is an iterative algorithm typically used for classification. Like most classification algorithms, it updates weights iteratively base on the training data.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6"/>
          <p:cNvSpPr txBox="1"/>
          <p:nvPr/>
        </p:nvSpPr>
        <p:spPr>
          <a:xfrm>
            <a:off x="2875061" y="4989860"/>
            <a:ext cx="3808729" cy="278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What is the weakness for this code?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6"/>
          <p:cNvSpPr/>
          <p:nvPr/>
        </p:nvSpPr>
        <p:spPr>
          <a:xfrm>
            <a:off x="704087" y="2929127"/>
            <a:ext cx="8028431" cy="17068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6"/>
          <p:cNvSpPr/>
          <p:nvPr/>
        </p:nvSpPr>
        <p:spPr>
          <a:xfrm>
            <a:off x="6156959" y="4105655"/>
            <a:ext cx="2676143" cy="81076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6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/>
          <p:nvPr/>
        </p:nvSpPr>
        <p:spPr>
          <a:xfrm>
            <a:off x="704087" y="2929127"/>
            <a:ext cx="8028431" cy="17068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7"/>
          <p:cNvSpPr txBox="1"/>
          <p:nvPr/>
        </p:nvSpPr>
        <p:spPr>
          <a:xfrm>
            <a:off x="1326482" y="500664"/>
            <a:ext cx="6976689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2256155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Iteration  Example: Logistic Regression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7"/>
          <p:cNvSpPr txBox="1"/>
          <p:nvPr/>
        </p:nvSpPr>
        <p:spPr>
          <a:xfrm>
            <a:off x="707388" y="1904219"/>
            <a:ext cx="8018145" cy="870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 is an iterative algorithm typically used for classification. Like most classification algorithms, it updates weights iteratively base on the training data.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7"/>
          <p:cNvSpPr txBox="1"/>
          <p:nvPr/>
        </p:nvSpPr>
        <p:spPr>
          <a:xfrm>
            <a:off x="1463540" y="4721636"/>
            <a:ext cx="6430645" cy="278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Spark starts the execution when the action </a:t>
            </a:r>
            <a:r>
              <a:rPr b="1" i="1" lang="en-US" sz="2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reduce </a:t>
            </a:r>
            <a:r>
              <a:rPr b="1" i="0" lang="en-US" sz="2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is applied.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7"/>
          <p:cNvSpPr/>
          <p:nvPr/>
        </p:nvSpPr>
        <p:spPr>
          <a:xfrm>
            <a:off x="2874264" y="3511296"/>
            <a:ext cx="466343" cy="3870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7"/>
          <p:cNvSpPr/>
          <p:nvPr/>
        </p:nvSpPr>
        <p:spPr>
          <a:xfrm>
            <a:off x="2925094" y="3537864"/>
            <a:ext cx="365760" cy="287020"/>
          </a:xfrm>
          <a:custGeom>
            <a:rect b="b" l="l" r="r" t="t"/>
            <a:pathLst>
              <a:path extrusionOk="0" h="287020" w="365760">
                <a:moveTo>
                  <a:pt x="0" y="0"/>
                </a:moveTo>
                <a:lnTo>
                  <a:pt x="365760" y="0"/>
                </a:lnTo>
                <a:lnTo>
                  <a:pt x="365760" y="286667"/>
                </a:lnTo>
                <a:lnTo>
                  <a:pt x="0" y="286667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7"/>
          <p:cNvSpPr/>
          <p:nvPr/>
        </p:nvSpPr>
        <p:spPr>
          <a:xfrm>
            <a:off x="1124711" y="3889247"/>
            <a:ext cx="694944" cy="39014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7"/>
          <p:cNvSpPr/>
          <p:nvPr/>
        </p:nvSpPr>
        <p:spPr>
          <a:xfrm>
            <a:off x="1174951" y="3918154"/>
            <a:ext cx="594995" cy="287020"/>
          </a:xfrm>
          <a:custGeom>
            <a:rect b="b" l="l" r="r" t="t"/>
            <a:pathLst>
              <a:path extrusionOk="0" h="287020" w="594994">
                <a:moveTo>
                  <a:pt x="0" y="0"/>
                </a:moveTo>
                <a:lnTo>
                  <a:pt x="594855" y="0"/>
                </a:lnTo>
                <a:lnTo>
                  <a:pt x="594855" y="286667"/>
                </a:lnTo>
                <a:lnTo>
                  <a:pt x="0" y="286667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7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8"/>
          <p:cNvSpPr/>
          <p:nvPr/>
        </p:nvSpPr>
        <p:spPr>
          <a:xfrm>
            <a:off x="704087" y="2929127"/>
            <a:ext cx="8028431" cy="17068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8"/>
          <p:cNvSpPr txBox="1"/>
          <p:nvPr/>
        </p:nvSpPr>
        <p:spPr>
          <a:xfrm>
            <a:off x="1326482" y="500664"/>
            <a:ext cx="7039751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2256155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Iteration  Example: Logistic Regression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707388" y="1904219"/>
            <a:ext cx="8018145" cy="870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 is an iterative algorithm typically used for classification. Like most classification algorithms, it updates weights iteratively base on the training data.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8"/>
          <p:cNvSpPr txBox="1"/>
          <p:nvPr/>
        </p:nvSpPr>
        <p:spPr>
          <a:xfrm>
            <a:off x="2110436" y="4898420"/>
            <a:ext cx="5940488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-US" sz="2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points </a:t>
            </a:r>
            <a:r>
              <a:rPr b="1" i="0" lang="en-US" sz="2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is being re-evaluated upon every iteration!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3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Unnecessary!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8"/>
          <p:cNvSpPr/>
          <p:nvPr/>
        </p:nvSpPr>
        <p:spPr>
          <a:xfrm>
            <a:off x="3401567" y="2923032"/>
            <a:ext cx="466343" cy="3870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8"/>
          <p:cNvSpPr/>
          <p:nvPr/>
        </p:nvSpPr>
        <p:spPr>
          <a:xfrm>
            <a:off x="3451120" y="2949676"/>
            <a:ext cx="365760" cy="287020"/>
          </a:xfrm>
          <a:custGeom>
            <a:rect b="b" l="l" r="r" t="t"/>
            <a:pathLst>
              <a:path extrusionOk="0" h="287019" w="365760">
                <a:moveTo>
                  <a:pt x="0" y="0"/>
                </a:moveTo>
                <a:lnTo>
                  <a:pt x="365760" y="0"/>
                </a:lnTo>
                <a:lnTo>
                  <a:pt x="365760" y="286667"/>
                </a:lnTo>
                <a:lnTo>
                  <a:pt x="0" y="286667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8"/>
          <p:cNvSpPr/>
          <p:nvPr/>
        </p:nvSpPr>
        <p:spPr>
          <a:xfrm>
            <a:off x="2874264" y="3511296"/>
            <a:ext cx="466343" cy="3870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8"/>
          <p:cNvSpPr/>
          <p:nvPr/>
        </p:nvSpPr>
        <p:spPr>
          <a:xfrm>
            <a:off x="2925094" y="3537864"/>
            <a:ext cx="365760" cy="287020"/>
          </a:xfrm>
          <a:custGeom>
            <a:rect b="b" l="l" r="r" t="t"/>
            <a:pathLst>
              <a:path extrusionOk="0" h="287020" w="365760">
                <a:moveTo>
                  <a:pt x="0" y="0"/>
                </a:moveTo>
                <a:lnTo>
                  <a:pt x="365760" y="0"/>
                </a:lnTo>
                <a:lnTo>
                  <a:pt x="365760" y="286667"/>
                </a:lnTo>
                <a:lnTo>
                  <a:pt x="0" y="286667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8"/>
          <p:cNvSpPr/>
          <p:nvPr/>
        </p:nvSpPr>
        <p:spPr>
          <a:xfrm>
            <a:off x="1124711" y="3889247"/>
            <a:ext cx="694944" cy="39014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8"/>
          <p:cNvSpPr/>
          <p:nvPr/>
        </p:nvSpPr>
        <p:spPr>
          <a:xfrm>
            <a:off x="1174951" y="3918154"/>
            <a:ext cx="594995" cy="287020"/>
          </a:xfrm>
          <a:custGeom>
            <a:rect b="b" l="l" r="r" t="t"/>
            <a:pathLst>
              <a:path extrusionOk="0" h="287020" w="594994">
                <a:moveTo>
                  <a:pt x="0" y="0"/>
                </a:moveTo>
                <a:lnTo>
                  <a:pt x="594855" y="0"/>
                </a:lnTo>
                <a:lnTo>
                  <a:pt x="594855" y="286667"/>
                </a:lnTo>
                <a:lnTo>
                  <a:pt x="0" y="286667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8"/>
          <p:cNvSpPr/>
          <p:nvPr/>
        </p:nvSpPr>
        <p:spPr>
          <a:xfrm>
            <a:off x="3587496" y="3212592"/>
            <a:ext cx="1249679" cy="175259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8"/>
          <p:cNvSpPr/>
          <p:nvPr/>
        </p:nvSpPr>
        <p:spPr>
          <a:xfrm>
            <a:off x="3630067" y="3233658"/>
            <a:ext cx="1089660" cy="1592580"/>
          </a:xfrm>
          <a:custGeom>
            <a:rect b="b" l="l" r="r" t="t"/>
            <a:pathLst>
              <a:path extrusionOk="0" h="1592579" w="1089660">
                <a:moveTo>
                  <a:pt x="1042207" y="1531764"/>
                </a:moveTo>
                <a:lnTo>
                  <a:pt x="1014675" y="1550563"/>
                </a:lnTo>
                <a:lnTo>
                  <a:pt x="1089108" y="1592008"/>
                </a:lnTo>
                <a:lnTo>
                  <a:pt x="1082328" y="1542256"/>
                </a:lnTo>
                <a:lnTo>
                  <a:pt x="1049370" y="1542256"/>
                </a:lnTo>
                <a:lnTo>
                  <a:pt x="1042207" y="1531764"/>
                </a:lnTo>
                <a:close/>
              </a:path>
              <a:path extrusionOk="0" h="1592579" w="1089660">
                <a:moveTo>
                  <a:pt x="1050073" y="1526393"/>
                </a:moveTo>
                <a:lnTo>
                  <a:pt x="1042207" y="1531764"/>
                </a:lnTo>
                <a:lnTo>
                  <a:pt x="1049370" y="1542256"/>
                </a:lnTo>
                <a:lnTo>
                  <a:pt x="1057236" y="1536885"/>
                </a:lnTo>
                <a:lnTo>
                  <a:pt x="1050073" y="1526393"/>
                </a:lnTo>
                <a:close/>
              </a:path>
              <a:path extrusionOk="0" h="1592579" w="1089660">
                <a:moveTo>
                  <a:pt x="1077605" y="1507595"/>
                </a:moveTo>
                <a:lnTo>
                  <a:pt x="1050073" y="1526393"/>
                </a:lnTo>
                <a:lnTo>
                  <a:pt x="1057236" y="1536885"/>
                </a:lnTo>
                <a:lnTo>
                  <a:pt x="1049370" y="1542256"/>
                </a:lnTo>
                <a:lnTo>
                  <a:pt x="1082328" y="1542256"/>
                </a:lnTo>
                <a:lnTo>
                  <a:pt x="1077605" y="1507595"/>
                </a:lnTo>
                <a:close/>
              </a:path>
              <a:path extrusionOk="0" h="1592579" w="1089660">
                <a:moveTo>
                  <a:pt x="7866" y="0"/>
                </a:moveTo>
                <a:lnTo>
                  <a:pt x="0" y="5370"/>
                </a:lnTo>
                <a:lnTo>
                  <a:pt x="1042207" y="1531764"/>
                </a:lnTo>
                <a:lnTo>
                  <a:pt x="1050073" y="1526393"/>
                </a:lnTo>
                <a:lnTo>
                  <a:pt x="7866" y="0"/>
                </a:ln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8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7689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Caching and Persistence</a:t>
            </a:r>
            <a:endParaRPr/>
          </a:p>
        </p:txBody>
      </p:sp>
      <p:sp>
        <p:nvSpPr>
          <p:cNvPr id="346" name="Google Shape;346;p29"/>
          <p:cNvSpPr txBox="1"/>
          <p:nvPr/>
        </p:nvSpPr>
        <p:spPr>
          <a:xfrm>
            <a:off x="707390" y="1898300"/>
            <a:ext cx="7327265" cy="1071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default, RDDs are recomputed each time you run an action on them. This can be expensive (time-consuming) if you need to use a dataset more than once.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9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81482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What is Spark?</a:t>
            </a:r>
            <a:endParaRPr/>
          </a:p>
        </p:txBody>
      </p:sp>
      <p:sp>
        <p:nvSpPr>
          <p:cNvPr id="57" name="Google Shape;57;p3"/>
          <p:cNvSpPr txBox="1"/>
          <p:nvPr/>
        </p:nvSpPr>
        <p:spPr>
          <a:xfrm>
            <a:off x="707390" y="1893674"/>
            <a:ext cx="7431405" cy="2728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Apache Spark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an open-source cluster-computing framework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 areas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 Processing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Interactive Data Query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Real-time Data Analysis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Streaming Data Processing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6717792" y="2310383"/>
            <a:ext cx="2072640" cy="13228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7689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Caching and Persistence</a:t>
            </a:r>
            <a:endParaRPr/>
          </a:p>
        </p:txBody>
      </p:sp>
      <p:sp>
        <p:nvSpPr>
          <p:cNvPr id="353" name="Google Shape;353;p30"/>
          <p:cNvSpPr txBox="1"/>
          <p:nvPr/>
        </p:nvSpPr>
        <p:spPr>
          <a:xfrm>
            <a:off x="707390" y="1898300"/>
            <a:ext cx="7327265" cy="3234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default, RDDs are recomputed each time you run an action on them. This can be expensive (time-consuming) if you need to use a dataset more than once.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40889" lvl="0" marL="2437765" marR="5841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Spark allows you to control what is cached in memory. use </a:t>
            </a:r>
            <a:r>
              <a:rPr b="1" i="1" lang="en-US" sz="2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persist() </a:t>
            </a:r>
            <a:r>
              <a:rPr b="1" i="0" lang="en-US" sz="2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or </a:t>
            </a:r>
            <a:r>
              <a:rPr b="1" i="1" lang="en-US" sz="2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cache()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97510" marR="2200275" rtl="0" algn="l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cache() :  using the default storage level persist(): can pass the storage level as a parameter,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877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“MEMORY_ONLY”, “MEMORY_AND_DISK”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0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/>
          <p:nvPr/>
        </p:nvSpPr>
        <p:spPr>
          <a:xfrm>
            <a:off x="131063" y="2993135"/>
            <a:ext cx="8881872" cy="16794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1"/>
          <p:cNvSpPr txBox="1"/>
          <p:nvPr/>
        </p:nvSpPr>
        <p:spPr>
          <a:xfrm>
            <a:off x="1326482" y="500664"/>
            <a:ext cx="6713931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2256155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Iteration  Example: Logistic Regression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1"/>
          <p:cNvSpPr txBox="1"/>
          <p:nvPr/>
        </p:nvSpPr>
        <p:spPr>
          <a:xfrm>
            <a:off x="707388" y="1904219"/>
            <a:ext cx="8018145" cy="870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 is an iterative algorithm typically used for classification. Like most classification algorithms, it updates weights iteratively base on the training data.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1"/>
          <p:cNvSpPr/>
          <p:nvPr/>
        </p:nvSpPr>
        <p:spPr>
          <a:xfrm>
            <a:off x="4215384" y="2996183"/>
            <a:ext cx="1008888" cy="3870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1"/>
          <p:cNvSpPr/>
          <p:nvPr/>
        </p:nvSpPr>
        <p:spPr>
          <a:xfrm>
            <a:off x="4265507" y="3023420"/>
            <a:ext cx="907415" cy="287020"/>
          </a:xfrm>
          <a:custGeom>
            <a:rect b="b" l="l" r="r" t="t"/>
            <a:pathLst>
              <a:path extrusionOk="0" h="287020" w="907414">
                <a:moveTo>
                  <a:pt x="0" y="0"/>
                </a:moveTo>
                <a:lnTo>
                  <a:pt x="907337" y="0"/>
                </a:lnTo>
                <a:lnTo>
                  <a:pt x="907337" y="286667"/>
                </a:lnTo>
                <a:lnTo>
                  <a:pt x="0" y="286667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1"/>
          <p:cNvSpPr txBox="1"/>
          <p:nvPr/>
        </p:nvSpPr>
        <p:spPr>
          <a:xfrm>
            <a:off x="2049033" y="4810028"/>
            <a:ext cx="5549945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-US" sz="2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points </a:t>
            </a:r>
            <a:r>
              <a:rPr b="1" i="0" lang="en-US" sz="2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is evaluated once and is cached in memory.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71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It can be re-used on each iteration.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1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2"/>
          <p:cNvSpPr txBox="1"/>
          <p:nvPr>
            <p:ph type="title"/>
          </p:nvPr>
        </p:nvSpPr>
        <p:spPr>
          <a:xfrm>
            <a:off x="609601" y="487964"/>
            <a:ext cx="7462456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Why Spark is Good for Data Sci</a:t>
            </a:r>
            <a:endParaRPr/>
          </a:p>
        </p:txBody>
      </p:sp>
      <p:sp>
        <p:nvSpPr>
          <p:cNvPr id="371" name="Google Shape;371;p32"/>
          <p:cNvSpPr txBox="1"/>
          <p:nvPr/>
        </p:nvSpPr>
        <p:spPr>
          <a:xfrm>
            <a:off x="707390" y="1898300"/>
            <a:ext cx="76708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869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The lazy semantics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RDD transformation operations help improve the performance.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"/>
              </a:spcBef>
              <a:spcAft>
                <a:spcPts val="0"/>
              </a:spcAft>
              <a:buClr>
                <a:srgbClr val="99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of the most common performance bottlenecks for newcomers to Spark arises from unknowingly re-evaluating several transformations when caching could be used.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2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"/>
          <p:cNvSpPr txBox="1"/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Why Use Spark Operations?</a:t>
            </a:r>
            <a:endParaRPr/>
          </a:p>
        </p:txBody>
      </p:sp>
      <p:sp>
        <p:nvSpPr>
          <p:cNvPr id="378" name="Google Shape;378;p33"/>
          <p:cNvSpPr txBox="1"/>
          <p:nvPr/>
        </p:nvSpPr>
        <p:spPr>
          <a:xfrm>
            <a:off x="858365" y="1622241"/>
            <a:ext cx="7549500" cy="44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241300" marR="5080" rtl="0" algn="l">
              <a:lnSpc>
                <a:spcPct val="1082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Technically, one can implement in Python most of operations by map/flatMap by embedding the statement into the input func in Python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141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Spark is implemented by Java, runs in jvm, so it is faster than Python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>
                <a:srgbClr val="000000"/>
              </a:buClr>
              <a:buSzPts val="4050"/>
              <a:buFont typeface="Arial"/>
              <a:buNone/>
            </a:pPr>
            <a:r>
              <a:t/>
            </a:r>
            <a:endParaRPr b="0" i="0" sz="40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Spark can analyze and optimize the computing process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9" name="Google Shape;379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4"/>
          <p:cNvSpPr txBox="1"/>
          <p:nvPr/>
        </p:nvSpPr>
        <p:spPr>
          <a:xfrm>
            <a:off x="509867" y="364401"/>
            <a:ext cx="8055898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Spark jobs are Executed?</a:t>
            </a:r>
            <a:endParaRPr b="0" i="0" sz="4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5" name="Google Shape;385;p34"/>
          <p:cNvSpPr/>
          <p:nvPr/>
        </p:nvSpPr>
        <p:spPr>
          <a:xfrm>
            <a:off x="39870" y="1400555"/>
            <a:ext cx="5812155" cy="51785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4"/>
          <p:cNvSpPr txBox="1"/>
          <p:nvPr/>
        </p:nvSpPr>
        <p:spPr>
          <a:xfrm>
            <a:off x="4407318" y="1770170"/>
            <a:ext cx="4558523" cy="2803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7E7E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 of executing a Spark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000" u="none" cap="none" strike="noStrike">
                <a:solidFill>
                  <a:srgbClr val="7E7E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program: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55600" marR="3683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Times New Roman"/>
              <a:buAutoNum type="arabicPeriod"/>
            </a:pPr>
            <a:r>
              <a:rPr b="0" i="0" lang="en-US" sz="1800" u="none" cap="none" strike="noStrike">
                <a:solidFill>
                  <a:srgbClr val="7E7E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driver program runs the Spark application, which creates a SparkContext.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55600" marR="3003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Times New Roman"/>
              <a:buAutoNum type="arabicPeriod"/>
            </a:pPr>
            <a:r>
              <a:rPr b="0" i="0" lang="en-US" sz="1800" u="none" cap="none" strike="noStrike">
                <a:solidFill>
                  <a:srgbClr val="7E7E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SparkContext connects to a cluster manager to allocate resources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Times New Roman"/>
              <a:buAutoNum type="arabicPeriod"/>
            </a:pPr>
            <a:r>
              <a:rPr b="0" i="0" lang="en-US" sz="1800" u="none" cap="none" strike="noStrike">
                <a:solidFill>
                  <a:srgbClr val="7E7E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Spark acquires executors on nodes in the cluster, which run computations for your application.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55600" marR="2533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Times New Roman"/>
              <a:buAutoNum type="arabicPeriod"/>
            </a:pPr>
            <a:r>
              <a:rPr b="0" i="0" lang="en-US" sz="1800" u="none" cap="none" strike="noStrike">
                <a:solidFill>
                  <a:srgbClr val="7E7E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Driver program sends your application code to executors to execute.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7" name="Google Shape;387;p34"/>
          <p:cNvSpPr txBox="1"/>
          <p:nvPr/>
        </p:nvSpPr>
        <p:spPr>
          <a:xfrm>
            <a:off x="8315895" y="6459512"/>
            <a:ext cx="314761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8" name="Google Shape;38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9964" y="1696154"/>
            <a:ext cx="947326" cy="94732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5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6186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Cluster Topology</a:t>
            </a:r>
            <a:endParaRPr/>
          </a:p>
        </p:txBody>
      </p:sp>
      <p:sp>
        <p:nvSpPr>
          <p:cNvPr id="395" name="Google Shape;395;p35"/>
          <p:cNvSpPr txBox="1"/>
          <p:nvPr/>
        </p:nvSpPr>
        <p:spPr>
          <a:xfrm>
            <a:off x="707390" y="1898300"/>
            <a:ext cx="45477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simple example with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println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5"/>
          <p:cNvSpPr txBox="1"/>
          <p:nvPr/>
        </p:nvSpPr>
        <p:spPr>
          <a:xfrm>
            <a:off x="707390" y="4102100"/>
            <a:ext cx="201041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What happens?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5"/>
          <p:cNvSpPr/>
          <p:nvPr/>
        </p:nvSpPr>
        <p:spPr>
          <a:xfrm>
            <a:off x="923544" y="2481072"/>
            <a:ext cx="4093463" cy="11460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5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 txBox="1"/>
          <p:nvPr/>
        </p:nvSpPr>
        <p:spPr>
          <a:xfrm>
            <a:off x="2062942" y="533887"/>
            <a:ext cx="4657033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 Topology</a:t>
            </a:r>
            <a:endParaRPr b="0" i="0" sz="4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4" name="Google Shape;404;p36"/>
          <p:cNvSpPr txBox="1"/>
          <p:nvPr/>
        </p:nvSpPr>
        <p:spPr>
          <a:xfrm>
            <a:off x="1673638" y="1897031"/>
            <a:ext cx="4799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simple example with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println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6"/>
          <p:cNvSpPr txBox="1"/>
          <p:nvPr/>
        </p:nvSpPr>
        <p:spPr>
          <a:xfrm>
            <a:off x="1673638" y="4110610"/>
            <a:ext cx="5702141" cy="1536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On the driver: Nothing.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46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Why? Recall that foreach is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action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with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type Unit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Therefore, it will be eagerly executed on the executors. Thus, any calls to 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println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</a:t>
            </a: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happening on the worker nodes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are </a:t>
            </a: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visible in the drive node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6"/>
          <p:cNvSpPr/>
          <p:nvPr/>
        </p:nvSpPr>
        <p:spPr>
          <a:xfrm>
            <a:off x="1904237" y="2389632"/>
            <a:ext cx="4054221" cy="126796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6"/>
          <p:cNvSpPr txBox="1"/>
          <p:nvPr/>
        </p:nvSpPr>
        <p:spPr>
          <a:xfrm>
            <a:off x="8315895" y="6459512"/>
            <a:ext cx="43239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8" name="Google Shape;408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7"/>
          <p:cNvSpPr/>
          <p:nvPr/>
        </p:nvSpPr>
        <p:spPr>
          <a:xfrm>
            <a:off x="947927" y="1371600"/>
            <a:ext cx="7248144" cy="435559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37"/>
          <p:cNvSpPr txBox="1"/>
          <p:nvPr/>
        </p:nvSpPr>
        <p:spPr>
          <a:xfrm>
            <a:off x="947927" y="448140"/>
            <a:ext cx="6911943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How Spark jobs are Executed?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7"/>
          <p:cNvSpPr txBox="1"/>
          <p:nvPr/>
        </p:nvSpPr>
        <p:spPr>
          <a:xfrm>
            <a:off x="422868" y="1556003"/>
            <a:ext cx="1556385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In the context of a Spark program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7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8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247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How Spark jobs are Executed</a:t>
            </a:r>
            <a:endParaRPr/>
          </a:p>
        </p:txBody>
      </p:sp>
      <p:sp>
        <p:nvSpPr>
          <p:cNvPr id="422" name="Google Shape;422;p38"/>
          <p:cNvSpPr/>
          <p:nvPr/>
        </p:nvSpPr>
        <p:spPr>
          <a:xfrm>
            <a:off x="627887" y="1591055"/>
            <a:ext cx="7888223" cy="41544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8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9"/>
          <p:cNvSpPr txBox="1"/>
          <p:nvPr/>
        </p:nvSpPr>
        <p:spPr>
          <a:xfrm>
            <a:off x="1284128" y="487964"/>
            <a:ext cx="6840369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How Spark jobs are Executed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39"/>
          <p:cNvSpPr/>
          <p:nvPr/>
        </p:nvSpPr>
        <p:spPr>
          <a:xfrm>
            <a:off x="627887" y="1591055"/>
            <a:ext cx="7888223" cy="41544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9"/>
          <p:cNvSpPr txBox="1"/>
          <p:nvPr/>
        </p:nvSpPr>
        <p:spPr>
          <a:xfrm>
            <a:off x="3549526" y="3205988"/>
            <a:ext cx="3493135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How do they communicate?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9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/>
          <p:nvPr>
            <p:ph type="title"/>
          </p:nvPr>
        </p:nvSpPr>
        <p:spPr>
          <a:xfrm>
            <a:off x="457200" y="169030"/>
            <a:ext cx="8229600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Resilient Distributed Dataset (RDD)</a:t>
            </a:r>
            <a:br>
              <a:rPr lang="en-US" sz="40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- the key data structure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687704" y="1860850"/>
            <a:ext cx="7191375" cy="37959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98500" marR="5080" rtl="0" algn="l">
              <a:lnSpc>
                <a:spcPct val="107916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are split into multiple partitions, distributed across nodes to be processed in parallel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Resilient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98500" marR="0" rtl="0" algn="l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keeps track of transformations and enable efficient recovery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79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Built-in data structure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98500" marR="0" rtl="0" algn="l">
              <a:lnSpc>
                <a:spcPct val="100000"/>
              </a:lnSpc>
              <a:spcBef>
                <a:spcPts val="234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be used inside Spark, but can’t be accessed directly from outside (such as Python or Pyspark)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247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How Spark jobs are Executed</a:t>
            </a:r>
            <a:endParaRPr/>
          </a:p>
        </p:txBody>
      </p:sp>
      <p:sp>
        <p:nvSpPr>
          <p:cNvPr id="437" name="Google Shape;437;p40"/>
          <p:cNvSpPr/>
          <p:nvPr/>
        </p:nvSpPr>
        <p:spPr>
          <a:xfrm>
            <a:off x="1280160" y="1423416"/>
            <a:ext cx="6583680" cy="40355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40"/>
          <p:cNvSpPr/>
          <p:nvPr/>
        </p:nvSpPr>
        <p:spPr>
          <a:xfrm>
            <a:off x="1417319" y="3724655"/>
            <a:ext cx="932688" cy="50596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40"/>
          <p:cNvSpPr/>
          <p:nvPr/>
        </p:nvSpPr>
        <p:spPr>
          <a:xfrm>
            <a:off x="2481072" y="3785615"/>
            <a:ext cx="746760" cy="3840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40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1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247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How Spark jobs are Executed</a:t>
            </a:r>
            <a:endParaRPr/>
          </a:p>
        </p:txBody>
      </p:sp>
      <p:sp>
        <p:nvSpPr>
          <p:cNvPr id="446" name="Google Shape;446;p41"/>
          <p:cNvSpPr/>
          <p:nvPr/>
        </p:nvSpPr>
        <p:spPr>
          <a:xfrm>
            <a:off x="0" y="1353311"/>
            <a:ext cx="6513576" cy="43525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41"/>
          <p:cNvSpPr/>
          <p:nvPr/>
        </p:nvSpPr>
        <p:spPr>
          <a:xfrm>
            <a:off x="4935794" y="1327354"/>
            <a:ext cx="1602740" cy="953769"/>
          </a:xfrm>
          <a:custGeom>
            <a:rect b="b" l="l" r="r" t="t"/>
            <a:pathLst>
              <a:path extrusionOk="0" h="953769" w="1602740">
                <a:moveTo>
                  <a:pt x="0" y="953728"/>
                </a:moveTo>
                <a:lnTo>
                  <a:pt x="1602657" y="953728"/>
                </a:lnTo>
                <a:lnTo>
                  <a:pt x="1602657" y="0"/>
                </a:lnTo>
                <a:lnTo>
                  <a:pt x="0" y="0"/>
                </a:lnTo>
                <a:lnTo>
                  <a:pt x="0" y="9537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41"/>
          <p:cNvSpPr/>
          <p:nvPr/>
        </p:nvSpPr>
        <p:spPr>
          <a:xfrm>
            <a:off x="4935794" y="1327354"/>
            <a:ext cx="1602740" cy="953769"/>
          </a:xfrm>
          <a:custGeom>
            <a:rect b="b" l="l" r="r" t="t"/>
            <a:pathLst>
              <a:path extrusionOk="0" h="953769" w="1602740">
                <a:moveTo>
                  <a:pt x="0" y="0"/>
                </a:moveTo>
                <a:lnTo>
                  <a:pt x="1602658" y="0"/>
                </a:lnTo>
                <a:lnTo>
                  <a:pt x="1602658" y="953729"/>
                </a:lnTo>
                <a:lnTo>
                  <a:pt x="0" y="95372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41"/>
          <p:cNvSpPr txBox="1"/>
          <p:nvPr/>
        </p:nvSpPr>
        <p:spPr>
          <a:xfrm>
            <a:off x="4650740" y="1558544"/>
            <a:ext cx="4289425" cy="2754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Driver Program: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184150" lvl="0" marL="12700" marR="508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At a high level, every Spark application consists of a driver program that launches various parallel operations on the cluster.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184150" lvl="0" marL="12700" marR="1727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driver program contains your application’s </a:t>
            </a:r>
            <a:r>
              <a:rPr b="0" i="0" lang="en-US" sz="16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main function </a:t>
            </a:r>
            <a:r>
              <a:rPr b="0" i="0" lang="en-US" sz="16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and defines distributed datasets on the cluster, then applies operations to them.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Spark Context: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09550" lvl="0" marL="12700" marR="795020" rtl="0" algn="l">
              <a:lnSpc>
                <a:spcPct val="102499"/>
              </a:lnSpc>
              <a:spcBef>
                <a:spcPts val="15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Driver programs access Spark through a </a:t>
            </a:r>
            <a:r>
              <a:rPr b="0" i="0" lang="en-US" sz="16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SparkContext object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41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2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247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How Spark jobs are Executed</a:t>
            </a:r>
            <a:endParaRPr/>
          </a:p>
        </p:txBody>
      </p:sp>
      <p:sp>
        <p:nvSpPr>
          <p:cNvPr id="456" name="Google Shape;456;p42"/>
          <p:cNvSpPr/>
          <p:nvPr/>
        </p:nvSpPr>
        <p:spPr>
          <a:xfrm>
            <a:off x="0" y="1353311"/>
            <a:ext cx="6513576" cy="43525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42"/>
          <p:cNvSpPr/>
          <p:nvPr/>
        </p:nvSpPr>
        <p:spPr>
          <a:xfrm>
            <a:off x="4935794" y="1327354"/>
            <a:ext cx="1602740" cy="953769"/>
          </a:xfrm>
          <a:custGeom>
            <a:rect b="b" l="l" r="r" t="t"/>
            <a:pathLst>
              <a:path extrusionOk="0" h="953769" w="1602740">
                <a:moveTo>
                  <a:pt x="0" y="953728"/>
                </a:moveTo>
                <a:lnTo>
                  <a:pt x="1602657" y="953728"/>
                </a:lnTo>
                <a:lnTo>
                  <a:pt x="1602657" y="0"/>
                </a:lnTo>
                <a:lnTo>
                  <a:pt x="0" y="0"/>
                </a:lnTo>
                <a:lnTo>
                  <a:pt x="0" y="9537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42"/>
          <p:cNvSpPr/>
          <p:nvPr/>
        </p:nvSpPr>
        <p:spPr>
          <a:xfrm>
            <a:off x="4935794" y="1327354"/>
            <a:ext cx="1602740" cy="953769"/>
          </a:xfrm>
          <a:custGeom>
            <a:rect b="b" l="l" r="r" t="t"/>
            <a:pathLst>
              <a:path extrusionOk="0" h="953769" w="1602740">
                <a:moveTo>
                  <a:pt x="0" y="0"/>
                </a:moveTo>
                <a:lnTo>
                  <a:pt x="1602658" y="0"/>
                </a:lnTo>
                <a:lnTo>
                  <a:pt x="1602658" y="953729"/>
                </a:lnTo>
                <a:lnTo>
                  <a:pt x="0" y="95372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42"/>
          <p:cNvSpPr txBox="1"/>
          <p:nvPr/>
        </p:nvSpPr>
        <p:spPr>
          <a:xfrm>
            <a:off x="4581913" y="1616455"/>
            <a:ext cx="4322445" cy="244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Worker Node: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0955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node which run applications in a cluster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Executor: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09550" lvl="0" marL="12700" marR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Executors are worker nodes' processes in charge of running individual task in a given Spark job, including returning computed results to driver and providing in-memory storage for cached RDDs.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42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3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247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How Spark jobs are Executed</a:t>
            </a:r>
            <a:endParaRPr/>
          </a:p>
        </p:txBody>
      </p:sp>
      <p:sp>
        <p:nvSpPr>
          <p:cNvPr id="466" name="Google Shape;466;p43"/>
          <p:cNvSpPr/>
          <p:nvPr/>
        </p:nvSpPr>
        <p:spPr>
          <a:xfrm>
            <a:off x="0" y="1353311"/>
            <a:ext cx="6513576" cy="43525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43"/>
          <p:cNvSpPr/>
          <p:nvPr/>
        </p:nvSpPr>
        <p:spPr>
          <a:xfrm>
            <a:off x="4935794" y="1327354"/>
            <a:ext cx="1602740" cy="953769"/>
          </a:xfrm>
          <a:custGeom>
            <a:rect b="b" l="l" r="r" t="t"/>
            <a:pathLst>
              <a:path extrusionOk="0" h="953769" w="1602740">
                <a:moveTo>
                  <a:pt x="0" y="953728"/>
                </a:moveTo>
                <a:lnTo>
                  <a:pt x="1602657" y="953728"/>
                </a:lnTo>
                <a:lnTo>
                  <a:pt x="1602657" y="0"/>
                </a:lnTo>
                <a:lnTo>
                  <a:pt x="0" y="0"/>
                </a:lnTo>
                <a:lnTo>
                  <a:pt x="0" y="9537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43"/>
          <p:cNvSpPr/>
          <p:nvPr/>
        </p:nvSpPr>
        <p:spPr>
          <a:xfrm>
            <a:off x="4935794" y="1327354"/>
            <a:ext cx="1602740" cy="953769"/>
          </a:xfrm>
          <a:custGeom>
            <a:rect b="b" l="l" r="r" t="t"/>
            <a:pathLst>
              <a:path extrusionOk="0" h="953769" w="1602740">
                <a:moveTo>
                  <a:pt x="0" y="0"/>
                </a:moveTo>
                <a:lnTo>
                  <a:pt x="1602658" y="0"/>
                </a:lnTo>
                <a:lnTo>
                  <a:pt x="1602658" y="953729"/>
                </a:lnTo>
                <a:lnTo>
                  <a:pt x="0" y="95372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43"/>
          <p:cNvSpPr txBox="1"/>
          <p:nvPr/>
        </p:nvSpPr>
        <p:spPr>
          <a:xfrm>
            <a:off x="4734560" y="1560775"/>
            <a:ext cx="3952240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Steps of executing a Spark program: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1, The driver program runs the Spark application, which creates a SparkContext. </a:t>
            </a:r>
            <a:endParaRPr/>
          </a:p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2, The SparkContext connects to a cluster manager to allocate resources.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27368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3, Spark acquires executors on nodes in the cluster, which run computations for your application.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2438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4, Driver program send your application code to executors to execute.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43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4"/>
          <p:cNvSpPr txBox="1"/>
          <p:nvPr>
            <p:ph type="title"/>
          </p:nvPr>
        </p:nvSpPr>
        <p:spPr>
          <a:xfrm>
            <a:off x="1071943" y="487964"/>
            <a:ext cx="70002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7659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Cluster </a:t>
            </a:r>
            <a:r>
              <a:rPr lang="en-US"/>
              <a:t>Topology</a:t>
            </a:r>
            <a:endParaRPr/>
          </a:p>
        </p:txBody>
      </p:sp>
      <p:sp>
        <p:nvSpPr>
          <p:cNvPr id="476" name="Google Shape;476;p44"/>
          <p:cNvSpPr txBox="1"/>
          <p:nvPr/>
        </p:nvSpPr>
        <p:spPr>
          <a:xfrm>
            <a:off x="707389" y="1898300"/>
            <a:ext cx="43096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simple example with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println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44"/>
          <p:cNvSpPr txBox="1"/>
          <p:nvPr/>
        </p:nvSpPr>
        <p:spPr>
          <a:xfrm>
            <a:off x="707390" y="4102100"/>
            <a:ext cx="7719695" cy="1209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On the driver: Nothing.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Why? Recall that foreach is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action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with return type Unit. Therefore, it is eagerly executed on the executors, not the driver. Thus, any calls to 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println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happening on the worker nodes and are not visible in the drive node.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44"/>
          <p:cNvSpPr/>
          <p:nvPr/>
        </p:nvSpPr>
        <p:spPr>
          <a:xfrm>
            <a:off x="923544" y="2481072"/>
            <a:ext cx="4093463" cy="11460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44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5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6186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Cluster Topology</a:t>
            </a:r>
            <a:endParaRPr/>
          </a:p>
        </p:txBody>
      </p:sp>
      <p:sp>
        <p:nvSpPr>
          <p:cNvPr id="485" name="Google Shape;485;p45"/>
          <p:cNvSpPr txBox="1"/>
          <p:nvPr/>
        </p:nvSpPr>
        <p:spPr>
          <a:xfrm>
            <a:off x="707390" y="1898300"/>
            <a:ext cx="50522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Another simple example with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45"/>
          <p:cNvSpPr/>
          <p:nvPr/>
        </p:nvSpPr>
        <p:spPr>
          <a:xfrm>
            <a:off x="923544" y="2481072"/>
            <a:ext cx="4093463" cy="11460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45"/>
          <p:cNvSpPr txBox="1"/>
          <p:nvPr/>
        </p:nvSpPr>
        <p:spPr>
          <a:xfrm>
            <a:off x="707390" y="3427760"/>
            <a:ext cx="3361690" cy="10045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670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val first10 = people.take(10)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3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Where will </a:t>
            </a:r>
            <a:r>
              <a:rPr b="1" i="1" lang="en-US" sz="2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first10 </a:t>
            </a:r>
            <a:r>
              <a:rPr b="1" i="0" lang="en-US" sz="2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end up?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45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6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6186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Cluster Topology</a:t>
            </a:r>
            <a:endParaRPr/>
          </a:p>
        </p:txBody>
      </p:sp>
      <p:sp>
        <p:nvSpPr>
          <p:cNvPr id="494" name="Google Shape;494;p46"/>
          <p:cNvSpPr txBox="1"/>
          <p:nvPr/>
        </p:nvSpPr>
        <p:spPr>
          <a:xfrm>
            <a:off x="707390" y="1898300"/>
            <a:ext cx="47790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Another simple example with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46"/>
          <p:cNvSpPr/>
          <p:nvPr/>
        </p:nvSpPr>
        <p:spPr>
          <a:xfrm>
            <a:off x="923544" y="2481072"/>
            <a:ext cx="4093463" cy="11460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46"/>
          <p:cNvSpPr txBox="1"/>
          <p:nvPr/>
        </p:nvSpPr>
        <p:spPr>
          <a:xfrm>
            <a:off x="707390" y="3427760"/>
            <a:ext cx="7354570" cy="160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670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val first10 = people.take(10)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3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Where will </a:t>
            </a:r>
            <a:r>
              <a:rPr b="1" i="1" lang="en-US" sz="2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first10 </a:t>
            </a:r>
            <a:r>
              <a:rPr b="1" i="0" lang="en-US" sz="2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end up? The driver program.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general, executing an action involves communication between worker nodes and the node running the driver program.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46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7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1253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Install Spark</a:t>
            </a:r>
            <a:endParaRPr/>
          </a:p>
        </p:txBody>
      </p:sp>
      <p:sp>
        <p:nvSpPr>
          <p:cNvPr id="503" name="Google Shape;503;p47"/>
          <p:cNvSpPr txBox="1"/>
          <p:nvPr/>
        </p:nvSpPr>
        <p:spPr>
          <a:xfrm>
            <a:off x="627887" y="1479115"/>
            <a:ext cx="5577900" cy="13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Download Spark from official website: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	</a:t>
            </a:r>
            <a:r>
              <a:rPr b="0" i="0" lang="en-US" sz="20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http://spark.apache.org/downloads.html</a:t>
            </a:r>
            <a:endParaRPr b="0" i="0" sz="2000" u="sng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Please search their archive for 3.1.2. </a:t>
            </a:r>
            <a:endParaRPr/>
          </a:p>
          <a:p>
            <a:pPr indent="0" lvl="0" marL="469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https://spark.apache.org/releases/spark-release-3-1-2.html</a:t>
            </a:r>
            <a:endParaRPr b="0" i="0" sz="2000" u="sng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47"/>
          <p:cNvSpPr/>
          <p:nvPr/>
        </p:nvSpPr>
        <p:spPr>
          <a:xfrm>
            <a:off x="627887" y="2938272"/>
            <a:ext cx="5903975" cy="162458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47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6" name="Google Shape;506;p47"/>
          <p:cNvSpPr txBox="1"/>
          <p:nvPr/>
        </p:nvSpPr>
        <p:spPr>
          <a:xfrm>
            <a:off x="808383" y="5234609"/>
            <a:ext cx="6667500" cy="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on Vocareum: spark-submit version was 2.4.4. in 2021 Spring,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it may be subject to upgrade to the latest 3.1.2. in 2021 Fall.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-2023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We use 3.1.2 that is the latest on Vocareum.com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9"/>
          <p:cNvSpPr txBox="1"/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Pyspark</a:t>
            </a:r>
            <a:endParaRPr/>
          </a:p>
        </p:txBody>
      </p:sp>
      <p:sp>
        <p:nvSpPr>
          <p:cNvPr id="512" name="Google Shape;512;p49"/>
          <p:cNvSpPr txBox="1"/>
          <p:nvPr/>
        </p:nvSpPr>
        <p:spPr>
          <a:xfrm>
            <a:off x="670626" y="1418244"/>
            <a:ext cx="4675023" cy="3682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Pycharm is recommended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can use pip install pyspark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config in PyCharm: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41300" marR="291465" rtl="0" algn="l">
              <a:lnSpc>
                <a:spcPct val="108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click[Run] -&gt; [Edit Configurations] -&gt; Add[Environment variables]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Install pyspark package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2"/>
              </a:spcBef>
              <a:spcAft>
                <a:spcPts val="0"/>
              </a:spcAft>
              <a:buClr>
                <a:schemeClr val="dk1"/>
              </a:buClr>
              <a:buSzPts val="2850"/>
              <a:buFont typeface="Arial"/>
              <a:buNone/>
            </a:pPr>
            <a:r>
              <a:t/>
            </a:r>
            <a:endParaRPr b="0" i="0" sz="28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sure keep the same python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41300" marR="0" rtl="0" algn="l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for driver and worker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3" name="Google Shape;513;p49"/>
          <p:cNvSpPr/>
          <p:nvPr/>
        </p:nvSpPr>
        <p:spPr>
          <a:xfrm>
            <a:off x="5783580" y="0"/>
            <a:ext cx="2911221" cy="68579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0"/>
          <p:cNvSpPr txBox="1"/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Set environment variables</a:t>
            </a:r>
            <a:endParaRPr/>
          </a:p>
        </p:txBody>
      </p:sp>
      <p:sp>
        <p:nvSpPr>
          <p:cNvPr id="520" name="Google Shape;520;p50"/>
          <p:cNvSpPr txBox="1"/>
          <p:nvPr/>
        </p:nvSpPr>
        <p:spPr>
          <a:xfrm>
            <a:off x="687704" y="1860849"/>
            <a:ext cx="7943088" cy="2529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SPARK_HOME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698500" marR="0" rtl="0" algn="l">
              <a:lnSpc>
                <a:spcPct val="100000"/>
              </a:lnSpc>
              <a:spcBef>
                <a:spcPts val="23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root address of your downloaded spark folder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4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PYTHONPATH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698500" marR="0" rtl="0" algn="l">
              <a:lnSpc>
                <a:spcPct val="10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address of “python” folder under your SPARK_HOME address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1" name="Google Shape;521;p50"/>
          <p:cNvSpPr/>
          <p:nvPr/>
        </p:nvSpPr>
        <p:spPr>
          <a:xfrm>
            <a:off x="709802" y="4532415"/>
            <a:ext cx="7920990" cy="173278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 txBox="1"/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Partitions</a:t>
            </a:r>
            <a:endParaRPr/>
          </a:p>
        </p:txBody>
      </p:sp>
      <p:sp>
        <p:nvSpPr>
          <p:cNvPr id="72" name="Google Shape;72;p5"/>
          <p:cNvSpPr txBox="1"/>
          <p:nvPr/>
        </p:nvSpPr>
        <p:spPr>
          <a:xfrm>
            <a:off x="687704" y="1582729"/>
            <a:ext cx="7746683" cy="4108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are split into multiple partitions by hashing function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the partitions are balanced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13928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Common size of a partition is 64MB, common number of partitions is 2 or 3 times of the #workers 			// many workers at Vocareum 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13928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 partition sometimes may lead to better performance because of the cost of “partition”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Repartition(func, num) is a function to use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1"/>
          <p:cNvSpPr txBox="1"/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Sample Code: </a:t>
            </a:r>
            <a:r>
              <a:rPr i="1" lang="en-US"/>
              <a:t>word_count.py</a:t>
            </a:r>
            <a:endParaRPr i="1"/>
          </a:p>
        </p:txBody>
      </p:sp>
      <p:sp>
        <p:nvSpPr>
          <p:cNvPr id="528" name="Google Shape;528;p51"/>
          <p:cNvSpPr/>
          <p:nvPr/>
        </p:nvSpPr>
        <p:spPr>
          <a:xfrm>
            <a:off x="369699" y="1552767"/>
            <a:ext cx="8217462" cy="45003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51"/>
          <p:cNvSpPr txBox="1"/>
          <p:nvPr/>
        </p:nvSpPr>
        <p:spPr>
          <a:xfrm>
            <a:off x="7566875" y="2553625"/>
            <a:ext cx="125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// optional</a:t>
            </a:r>
            <a:endParaRPr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// optional</a:t>
            </a:r>
            <a:endParaRPr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e63cad1c28_0_0"/>
          <p:cNvSpPr txBox="1"/>
          <p:nvPr>
            <p:ph type="title"/>
          </p:nvPr>
        </p:nvSpPr>
        <p:spPr>
          <a:xfrm>
            <a:off x="1071943" y="487964"/>
            <a:ext cx="7000200" cy="6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HW0 on Vocareum</a:t>
            </a:r>
            <a:endParaRPr/>
          </a:p>
        </p:txBody>
      </p:sp>
      <p:sp>
        <p:nvSpPr>
          <p:cNvPr id="537" name="Google Shape;537;g1e63cad1c28_0_0"/>
          <p:cNvSpPr txBox="1"/>
          <p:nvPr>
            <p:ph idx="12" type="sldNum"/>
          </p:nvPr>
        </p:nvSpPr>
        <p:spPr>
          <a:xfrm>
            <a:off x="6583680" y="6377940"/>
            <a:ext cx="2103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8" name="Google Shape;538;g1e63cad1c2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50" y="1802364"/>
            <a:ext cx="8839201" cy="3435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g1e63cad1c28_0_0"/>
          <p:cNvSpPr txBox="1"/>
          <p:nvPr/>
        </p:nvSpPr>
        <p:spPr>
          <a:xfrm>
            <a:off x="927050" y="5678125"/>
            <a:ext cx="694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Upload your “word_count.py” and any big text file “text.txt” onto Vocareum HW0,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then try them on the terminal window.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6030e75ec934dd2_0"/>
          <p:cNvSpPr txBox="1"/>
          <p:nvPr>
            <p:ph idx="1" type="subTitle"/>
          </p:nvPr>
        </p:nvSpPr>
        <p:spPr>
          <a:xfrm>
            <a:off x="1842477" y="2311125"/>
            <a:ext cx="4846500" cy="721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>
                <a:solidFill>
                  <a:srgbClr val="CC4125"/>
                </a:solidFill>
              </a:rPr>
              <a:t>Scala: Introduction</a:t>
            </a:r>
            <a:endParaRPr sz="4700">
              <a:solidFill>
                <a:srgbClr val="CC4125"/>
              </a:solidFill>
            </a:endParaRPr>
          </a:p>
        </p:txBody>
      </p:sp>
      <p:sp>
        <p:nvSpPr>
          <p:cNvPr id="546" name="Google Shape;546;g6030e75ec934dd2_0"/>
          <p:cNvSpPr txBox="1"/>
          <p:nvPr>
            <p:ph idx="12" type="sldNum"/>
          </p:nvPr>
        </p:nvSpPr>
        <p:spPr>
          <a:xfrm>
            <a:off x="6583680" y="6377940"/>
            <a:ext cx="2103000" cy="2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2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1824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Install Scala</a:t>
            </a:r>
            <a:endParaRPr/>
          </a:p>
        </p:txBody>
      </p:sp>
      <p:sp>
        <p:nvSpPr>
          <p:cNvPr id="552" name="Google Shape;552;p52"/>
          <p:cNvSpPr txBox="1"/>
          <p:nvPr/>
        </p:nvSpPr>
        <p:spPr>
          <a:xfrm>
            <a:off x="707390" y="1891519"/>
            <a:ext cx="7053580" cy="2054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IntelliJ IDEA, the compiler: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Arial"/>
              <a:buChar char="–"/>
            </a:pPr>
            <a:r>
              <a:rPr b="0" i="0" lang="en-US" sz="20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b="0" i="0" lang="en-US" sz="20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www.jetbrains.com/idea/#chooseYourEdition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 Scala plugin in the compiler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508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Preference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Choose [</a:t>
            </a: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Plugins] -&gt;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[</a:t>
            </a: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 JetBrains plugin] (at bottom) -&gt;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</a:t>
            </a: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Scala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Install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52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3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06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Create an SBT project</a:t>
            </a:r>
            <a:endParaRPr/>
          </a:p>
        </p:txBody>
      </p:sp>
      <p:sp>
        <p:nvSpPr>
          <p:cNvPr id="559" name="Google Shape;559;p53"/>
          <p:cNvSpPr/>
          <p:nvPr/>
        </p:nvSpPr>
        <p:spPr>
          <a:xfrm>
            <a:off x="1807464" y="1395983"/>
            <a:ext cx="5903976" cy="39776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53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4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0699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Create an SBT project</a:t>
            </a:r>
            <a:endParaRPr/>
          </a:p>
        </p:txBody>
      </p:sp>
      <p:sp>
        <p:nvSpPr>
          <p:cNvPr id="566" name="Google Shape;566;p54"/>
          <p:cNvSpPr/>
          <p:nvPr/>
        </p:nvSpPr>
        <p:spPr>
          <a:xfrm>
            <a:off x="1557527" y="1380744"/>
            <a:ext cx="6028944" cy="40782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54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5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8261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Add Spark Environment</a:t>
            </a:r>
            <a:endParaRPr/>
          </a:p>
        </p:txBody>
      </p:sp>
      <p:sp>
        <p:nvSpPr>
          <p:cNvPr id="573" name="Google Shape;573;p55"/>
          <p:cNvSpPr txBox="1"/>
          <p:nvPr/>
        </p:nvSpPr>
        <p:spPr>
          <a:xfrm>
            <a:off x="707390" y="1891519"/>
            <a:ext cx="7470775" cy="1322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add Spark either in External Libraries or through build.sbt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 Libraries: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508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[File] -&gt; [Project Structure] -&gt; [Libraries] -&gt; [+] Java library -&gt; Add the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jar package/.jar file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the Spark you download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55"/>
          <p:cNvSpPr/>
          <p:nvPr/>
        </p:nvSpPr>
        <p:spPr>
          <a:xfrm>
            <a:off x="1670304" y="3459479"/>
            <a:ext cx="2401823" cy="21183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55"/>
          <p:cNvSpPr/>
          <p:nvPr/>
        </p:nvSpPr>
        <p:spPr>
          <a:xfrm>
            <a:off x="4660391" y="3459479"/>
            <a:ext cx="2694432" cy="211836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55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6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8261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Add Spark Environment</a:t>
            </a:r>
            <a:endParaRPr/>
          </a:p>
        </p:txBody>
      </p:sp>
      <p:sp>
        <p:nvSpPr>
          <p:cNvPr id="582" name="Google Shape;582;p56"/>
          <p:cNvSpPr txBox="1"/>
          <p:nvPr/>
        </p:nvSpPr>
        <p:spPr>
          <a:xfrm>
            <a:off x="707390" y="1891519"/>
            <a:ext cx="7122159" cy="652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add Spark either in External Libraries or through build.sbt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	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build.sbt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56"/>
          <p:cNvSpPr/>
          <p:nvPr/>
        </p:nvSpPr>
        <p:spPr>
          <a:xfrm>
            <a:off x="2831592" y="2383535"/>
            <a:ext cx="5538215" cy="32369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56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7"/>
          <p:cNvSpPr/>
          <p:nvPr/>
        </p:nvSpPr>
        <p:spPr>
          <a:xfrm>
            <a:off x="627887" y="2676144"/>
            <a:ext cx="7534656" cy="290779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57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81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Write Scala Code</a:t>
            </a:r>
            <a:endParaRPr/>
          </a:p>
        </p:txBody>
      </p:sp>
      <p:sp>
        <p:nvSpPr>
          <p:cNvPr id="591" name="Google Shape;591;p57"/>
          <p:cNvSpPr/>
          <p:nvPr/>
        </p:nvSpPr>
        <p:spPr>
          <a:xfrm>
            <a:off x="627887" y="1563624"/>
            <a:ext cx="2606040" cy="99364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57"/>
          <p:cNvSpPr txBox="1"/>
          <p:nvPr/>
        </p:nvSpPr>
        <p:spPr>
          <a:xfrm>
            <a:off x="3512704" y="2256535"/>
            <a:ext cx="224345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new Scala object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57"/>
          <p:cNvSpPr txBox="1"/>
          <p:nvPr/>
        </p:nvSpPr>
        <p:spPr>
          <a:xfrm>
            <a:off x="4178484" y="5146040"/>
            <a:ext cx="4685030" cy="528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local[2]: start SparkContext with 2 cores     local[*], start SparkContext with all available cores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57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8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641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Build jar</a:t>
            </a:r>
            <a:endParaRPr/>
          </a:p>
        </p:txBody>
      </p:sp>
      <p:sp>
        <p:nvSpPr>
          <p:cNvPr id="600" name="Google Shape;600;p58"/>
          <p:cNvSpPr txBox="1"/>
          <p:nvPr/>
        </p:nvSpPr>
        <p:spPr>
          <a:xfrm>
            <a:off x="707390" y="1891519"/>
            <a:ext cx="7708265" cy="591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[File] -&gt; [Project Structure] -&gt; [Artifacts] -&gt; [+] JAR -&gt; [From modules with dependencies] -&gt; Put the Main Class of your code -&gt; [OK]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58"/>
          <p:cNvSpPr/>
          <p:nvPr/>
        </p:nvSpPr>
        <p:spPr>
          <a:xfrm>
            <a:off x="381000" y="2813304"/>
            <a:ext cx="4474464" cy="25024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58"/>
          <p:cNvSpPr/>
          <p:nvPr/>
        </p:nvSpPr>
        <p:spPr>
          <a:xfrm>
            <a:off x="5199888" y="2971800"/>
            <a:ext cx="3483864" cy="21854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58"/>
          <p:cNvSpPr/>
          <p:nvPr/>
        </p:nvSpPr>
        <p:spPr>
          <a:xfrm>
            <a:off x="5754623" y="3340608"/>
            <a:ext cx="1203959" cy="3566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58"/>
          <p:cNvSpPr/>
          <p:nvPr/>
        </p:nvSpPr>
        <p:spPr>
          <a:xfrm>
            <a:off x="5810865" y="3372463"/>
            <a:ext cx="1091565" cy="246379"/>
          </a:xfrm>
          <a:custGeom>
            <a:rect b="b" l="l" r="r" t="t"/>
            <a:pathLst>
              <a:path extrusionOk="0" h="246379" w="1091565">
                <a:moveTo>
                  <a:pt x="0" y="0"/>
                </a:moveTo>
                <a:lnTo>
                  <a:pt x="1091380" y="0"/>
                </a:lnTo>
                <a:lnTo>
                  <a:pt x="1091380" y="245806"/>
                </a:lnTo>
                <a:lnTo>
                  <a:pt x="0" y="245806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8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"/>
          <p:cNvSpPr txBox="1"/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Shuffling</a:t>
            </a:r>
            <a:endParaRPr/>
          </a:p>
        </p:txBody>
      </p:sp>
      <p:sp>
        <p:nvSpPr>
          <p:cNvPr id="79" name="Google Shape;79;p6"/>
          <p:cNvSpPr txBox="1"/>
          <p:nvPr/>
        </p:nvSpPr>
        <p:spPr>
          <a:xfrm>
            <a:off x="457200" y="1860850"/>
            <a:ext cx="8117835" cy="1472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Handle shuffling carefully to speed up you program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are essentially </a:t>
            </a:r>
            <a:r>
              <a:rPr b="0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-partitioned during shuffling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6985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e.g., Sort by key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9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641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Build jar</a:t>
            </a:r>
            <a:endParaRPr/>
          </a:p>
        </p:txBody>
      </p:sp>
      <p:sp>
        <p:nvSpPr>
          <p:cNvPr id="611" name="Google Shape;611;p59"/>
          <p:cNvSpPr txBox="1"/>
          <p:nvPr/>
        </p:nvSpPr>
        <p:spPr>
          <a:xfrm>
            <a:off x="707390" y="1886894"/>
            <a:ext cx="3680460" cy="2291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need to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the spark libraries or other unrelated libraries that you would not use in your program; Click [OK]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55600" marR="55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[Build] -&gt; [Build Artifects] -&gt; [Build] -&gt; produce the package 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the jar file is in it!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59"/>
          <p:cNvSpPr/>
          <p:nvPr/>
        </p:nvSpPr>
        <p:spPr>
          <a:xfrm>
            <a:off x="4629911" y="1426463"/>
            <a:ext cx="4279392" cy="42184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59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0"/>
          <p:cNvSpPr txBox="1"/>
          <p:nvPr/>
        </p:nvSpPr>
        <p:spPr>
          <a:xfrm>
            <a:off x="868299" y="487964"/>
            <a:ext cx="7407909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Run jar on Spark - command line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60"/>
          <p:cNvSpPr/>
          <p:nvPr/>
        </p:nvSpPr>
        <p:spPr>
          <a:xfrm>
            <a:off x="697991" y="1688592"/>
            <a:ext cx="7933944" cy="5943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60"/>
          <p:cNvSpPr txBox="1"/>
          <p:nvPr/>
        </p:nvSpPr>
        <p:spPr>
          <a:xfrm>
            <a:off x="1861624" y="3573624"/>
            <a:ext cx="158432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the Result: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60"/>
          <p:cNvSpPr/>
          <p:nvPr/>
        </p:nvSpPr>
        <p:spPr>
          <a:xfrm>
            <a:off x="1981201" y="3930241"/>
            <a:ext cx="1615439" cy="197815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60"/>
          <p:cNvSpPr/>
          <p:nvPr/>
        </p:nvSpPr>
        <p:spPr>
          <a:xfrm>
            <a:off x="4419600" y="3899761"/>
            <a:ext cx="1972056" cy="20086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60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4" name="Google Shape;624;p60"/>
          <p:cNvSpPr txBox="1"/>
          <p:nvPr/>
        </p:nvSpPr>
        <p:spPr>
          <a:xfrm>
            <a:off x="868298" y="2547719"/>
            <a:ext cx="7933943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On Vocareum’s terminal: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% bin/spark-submit –class wordcount ./****/wordCount.jar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please make sure you call version 3.1.2. (its location may change) 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1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2354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If you want to learn more…</a:t>
            </a:r>
            <a:endParaRPr/>
          </a:p>
        </p:txBody>
      </p:sp>
      <p:sp>
        <p:nvSpPr>
          <p:cNvPr id="630" name="Google Shape;630;p61"/>
          <p:cNvSpPr txBox="1"/>
          <p:nvPr/>
        </p:nvSpPr>
        <p:spPr>
          <a:xfrm>
            <a:off x="707390" y="1886894"/>
            <a:ext cx="7421880" cy="2318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Official documentation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55650" marR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Arial"/>
              <a:buChar char="–"/>
            </a:pPr>
            <a:r>
              <a:rPr b="0" i="0" lang="en-US" sz="16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http://spark.apache.org/docs/latest/</a:t>
            </a:r>
            <a:endParaRPr b="0" i="0" sz="23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Online course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Coursera: Big Data Analysis with Scala and Spark</a:t>
            </a:r>
            <a:endParaRPr b="0" i="0" sz="23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55650" marR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1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Spark, O’ Reilly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0" rtl="0" algn="l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Advanced Analytics with Spark: Patterns for Learning from Data at Scale, </a:t>
            </a:r>
            <a:r>
              <a:rPr b="0" i="1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O’ Reilly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b="0" i="1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with Spark, Packt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61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2" name="Google Shape;632;p61"/>
          <p:cNvSpPr txBox="1"/>
          <p:nvPr/>
        </p:nvSpPr>
        <p:spPr>
          <a:xfrm>
            <a:off x="707390" y="4603058"/>
            <a:ext cx="7999095" cy="12541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Please read the complete list of operations: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rgbClr val="0462C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http://spark.apache.org/docs/latest/api/python/pyspark.html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Please read Spark Programming Guide: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rgbClr val="0462C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https://spark.apache.org/docs/latest/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2"/>
          <p:cNvSpPr txBox="1"/>
          <p:nvPr/>
        </p:nvSpPr>
        <p:spPr>
          <a:xfrm>
            <a:off x="2638615" y="2565085"/>
            <a:ext cx="465952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Attachments</a:t>
            </a:r>
            <a:endParaRPr b="0" i="0" sz="6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8" name="Google Shape;638;p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3"/>
          <p:cNvSpPr txBox="1"/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Common Actions</a:t>
            </a:r>
            <a:endParaRPr/>
          </a:p>
        </p:txBody>
      </p:sp>
      <p:sp>
        <p:nvSpPr>
          <p:cNvPr id="644" name="Google Shape;644;p63"/>
          <p:cNvSpPr txBox="1"/>
          <p:nvPr/>
        </p:nvSpPr>
        <p:spPr>
          <a:xfrm>
            <a:off x="687704" y="1860849"/>
            <a:ext cx="7406596" cy="4042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getNumPartitions()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foreachPartition(func)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collect()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take(n)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count(), sum(), max(), min(), mean()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reduce(func)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aggregate(zeroVal, seqOp, combOp)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countByKey()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5" name="Google Shape;645;p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1000"/>
            <a:ext cx="9144000" cy="6071152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9700"/>
            <a:ext cx="9144000" cy="65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1800"/>
            <a:ext cx="9144000" cy="598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3700"/>
            <a:ext cx="9144000" cy="6069993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1000"/>
            <a:ext cx="9144000" cy="6071353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6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2040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Spark Stack</a:t>
            </a:r>
            <a:endParaRPr/>
          </a:p>
        </p:txBody>
      </p:sp>
      <p:sp>
        <p:nvSpPr>
          <p:cNvPr id="86" name="Google Shape;86;p7"/>
          <p:cNvSpPr/>
          <p:nvPr/>
        </p:nvSpPr>
        <p:spPr>
          <a:xfrm>
            <a:off x="3154679" y="1917192"/>
            <a:ext cx="5794248" cy="33284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7"/>
          <p:cNvSpPr txBox="1"/>
          <p:nvPr/>
        </p:nvSpPr>
        <p:spPr>
          <a:xfrm>
            <a:off x="641893" y="3993896"/>
            <a:ext cx="1972945" cy="949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Job Schedulers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Storage Layer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7"/>
          <p:cNvSpPr txBox="1"/>
          <p:nvPr/>
        </p:nvSpPr>
        <p:spPr>
          <a:xfrm>
            <a:off x="938000" y="2290064"/>
            <a:ext cx="138557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Libraries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725602" y="3298952"/>
            <a:ext cx="180593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Core Module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7"/>
          <p:cNvSpPr txBox="1"/>
          <p:nvPr/>
        </p:nvSpPr>
        <p:spPr>
          <a:xfrm>
            <a:off x="6781756" y="3177763"/>
            <a:ext cx="184213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Resilient Distributed Datasets (RDDs)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7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1800"/>
            <a:ext cx="9144000" cy="5980627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0"/>
          <p:cNvSpPr txBox="1"/>
          <p:nvPr/>
        </p:nvSpPr>
        <p:spPr>
          <a:xfrm>
            <a:off x="388602" y="583951"/>
            <a:ext cx="84639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50"/>
              <a:buFont typeface="Arial"/>
              <a:buNone/>
            </a:pPr>
            <a:r>
              <a:rPr b="0" i="0" lang="en-US" sz="425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Example: finding largest integers</a:t>
            </a:r>
            <a:endParaRPr b="0" i="0" sz="42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70"/>
          <p:cNvSpPr txBox="1"/>
          <p:nvPr/>
        </p:nvSpPr>
        <p:spPr>
          <a:xfrm>
            <a:off x="735853" y="2073745"/>
            <a:ext cx="7737571" cy="3121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-US" sz="31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•	data </a:t>
            </a:r>
            <a:r>
              <a:rPr b="0" i="0" lang="en-US" sz="285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0" i="0" lang="en-US" sz="31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[S,</a:t>
            </a:r>
            <a:r>
              <a:rPr b="0" i="0" lang="en-US" sz="3250" u="none" cap="none" strike="noStrike">
                <a:solidFill>
                  <a:srgbClr val="01010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4, 4, </a:t>
            </a:r>
            <a:r>
              <a:rPr b="0" i="0" lang="en-US" sz="31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1, 2, 3, 3, 1, 2, 5,</a:t>
            </a:r>
            <a:r>
              <a:rPr b="0" i="0" lang="en-US" sz="3250" u="none" cap="none" strike="noStrike">
                <a:solidFill>
                  <a:srgbClr val="01010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4, </a:t>
            </a:r>
            <a:r>
              <a:rPr b="0" i="0" lang="en-US" sz="31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S]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7510" lvl="0" marL="410209" marR="0" rtl="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010101"/>
              </a:buClr>
              <a:buSzPts val="3100"/>
              <a:buFont typeface="Arial"/>
              <a:buChar char="•"/>
            </a:pPr>
            <a:r>
              <a:rPr b="0" i="0" lang="en-US" sz="31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pdata </a:t>
            </a:r>
            <a:r>
              <a:rPr b="0" i="0" lang="en-US" sz="4300" u="none" cap="none" strike="noStrike">
                <a:solidFill>
                  <a:srgbClr val="01010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b="0" i="0" lang="en-US" sz="31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sc.parallelize( data)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1"/>
              </a:spcBef>
              <a:spcAft>
                <a:spcPts val="0"/>
              </a:spcAft>
              <a:buClr>
                <a:srgbClr val="010101"/>
              </a:buClr>
              <a:buSzPts val="5500"/>
              <a:buFont typeface="Arial"/>
              <a:buNone/>
            </a:pPr>
            <a:r>
              <a:t/>
            </a:r>
            <a:endParaRPr b="0" i="0" sz="5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7510" lvl="0" marL="4102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3100"/>
              <a:buFont typeface="Arial"/>
              <a:buChar char="•"/>
            </a:pPr>
            <a:r>
              <a:rPr b="0" i="0" lang="en-US" sz="31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pdata .reduce( lambda x,</a:t>
            </a:r>
            <a:r>
              <a:rPr b="0" i="0" lang="en-US" sz="305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y: </a:t>
            </a:r>
            <a:r>
              <a:rPr b="0" i="0" lang="en-US" sz="31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max(x,</a:t>
            </a:r>
            <a:r>
              <a:rPr b="0" i="0" lang="en-US" sz="305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y))</a:t>
            </a:r>
            <a:endParaRPr b="0" i="0" sz="3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28320" marR="0" rtl="0" algn="l">
              <a:lnSpc>
                <a:spcPct val="100000"/>
              </a:lnSpc>
              <a:spcBef>
                <a:spcPts val="117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Arial"/>
              <a:buNone/>
            </a:pPr>
            <a:r>
              <a:rPr b="0" i="0" lang="en-US" sz="295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=&gt; </a:t>
            </a:r>
            <a:r>
              <a:rPr b="0" i="0" lang="en-US" sz="2900" u="none" cap="none" strike="noStrike">
                <a:solidFill>
                  <a:srgbClr val="01010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0" i="0" sz="2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8" name="Google Shape;688;p7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36600"/>
            <a:ext cx="9144000" cy="5361886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2"/>
          <p:cNvSpPr txBox="1"/>
          <p:nvPr/>
        </p:nvSpPr>
        <p:spPr>
          <a:xfrm>
            <a:off x="2473774" y="511120"/>
            <a:ext cx="30615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-US" sz="3800" u="none" cap="none" strike="noStrik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 b="0" i="0" sz="3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72"/>
          <p:cNvSpPr txBox="1"/>
          <p:nvPr/>
        </p:nvSpPr>
        <p:spPr>
          <a:xfrm>
            <a:off x="862507" y="1651777"/>
            <a:ext cx="7525500" cy="43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data = sc.parallelize( [1],2)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915"/>
              </a:spcBef>
              <a:spcAft>
                <a:spcPts val="0"/>
              </a:spcAft>
              <a:buClr>
                <a:srgbClr val="030303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data.</a:t>
            </a:r>
            <a:r>
              <a:rPr lang="en-US" sz="2800">
                <a:solidFill>
                  <a:srgbClr val="030303"/>
                </a:solidFill>
              </a:rPr>
              <a:t>foreachPartition</a:t>
            </a:r>
            <a:r>
              <a:rPr b="0" i="0" lang="en-US" sz="2800" u="none" cap="none" strike="noStrik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( printf)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0850" marR="0" rtl="0" algn="l">
              <a:lnSpc>
                <a:spcPct val="100000"/>
              </a:lnSpc>
              <a:spcBef>
                <a:spcPts val="79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- Pl: []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0850" marR="0" rtl="0" algn="l">
              <a:lnSpc>
                <a:spcPct val="100000"/>
              </a:lnSpc>
              <a:spcBef>
                <a:spcPts val="79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- P2: [1]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1835"/>
              </a:spcBef>
              <a:spcAft>
                <a:spcPts val="0"/>
              </a:spcAft>
              <a:buClr>
                <a:srgbClr val="030303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data.aggregate(1, add,add)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0850" marR="0" rtl="0" algn="l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- Pl =&gt; [1] =&gt; after reduction =&gt; 1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085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- P2 =&gt; [1] + [1] = [1,1] =&gt; 2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0850" marR="0" rtl="0" algn="l">
              <a:lnSpc>
                <a:spcPct val="100000"/>
              </a:lnSpc>
              <a:spcBef>
                <a:spcPts val="79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- fina l: [1] </a:t>
            </a:r>
            <a:r>
              <a:rPr b="0" i="0" lang="en-US" sz="2200" u="none" cap="none" strike="noStrike">
                <a:solidFill>
                  <a:srgbClr val="030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 </a:t>
            </a:r>
            <a:r>
              <a:rPr b="0" i="0" lang="en-US" sz="2400" u="none" cap="none" strike="noStrik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[1,2] =&gt; [1,1,2] =&gt; 4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7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3"/>
          <p:cNvSpPr txBox="1"/>
          <p:nvPr/>
        </p:nvSpPr>
        <p:spPr>
          <a:xfrm>
            <a:off x="2849776" y="584269"/>
            <a:ext cx="2846564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73"/>
          <p:cNvSpPr txBox="1"/>
          <p:nvPr/>
        </p:nvSpPr>
        <p:spPr>
          <a:xfrm>
            <a:off x="502339" y="1734723"/>
            <a:ext cx="8283900" cy="3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1315" lvl="0" marL="3740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305"/>
              </a:buClr>
              <a:buSzPts val="2950"/>
              <a:buFont typeface="Arial"/>
              <a:buChar char="•"/>
            </a:pPr>
            <a:r>
              <a:rPr b="0" i="0" lang="en-US" sz="2950" u="none" cap="none" strike="noStrike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data.aggregate(2, add, lambda U,v: U </a:t>
            </a:r>
            <a:r>
              <a:rPr b="0" i="0" lang="en-US" sz="3900" u="none" cap="none" strike="noStrike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0" i="0" lang="en-US" sz="2950" u="none" cap="none" strike="noStrike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v)</a:t>
            </a:r>
            <a:endParaRPr b="0" i="0" sz="29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74344" marR="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b="0" i="0" lang="en-US" sz="2450" u="none" cap="none" strike="noStrike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- Pl =&gt; 2</a:t>
            </a:r>
            <a:endParaRPr b="0" i="0" sz="24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74344" marR="0" rtl="0" algn="l">
              <a:lnSpc>
                <a:spcPct val="100000"/>
              </a:lnSpc>
              <a:spcBef>
                <a:spcPts val="1235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0503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P2 </a:t>
            </a:r>
            <a:r>
              <a:rPr b="0" i="0" lang="en-US" sz="2450" u="none" cap="none" strike="noStrike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=&gt; 3</a:t>
            </a:r>
            <a:endParaRPr b="0" i="0" sz="24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74344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- Fina</a:t>
            </a:r>
            <a:r>
              <a:rPr b="0" i="0" lang="en-US" sz="2450" u="none" cap="none" strike="noStrike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I: [2] </a:t>
            </a:r>
            <a:r>
              <a:rPr b="0" i="0" lang="en-US" sz="2500" u="none" cap="none" strike="noStrike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b="0" i="0" lang="en-US" sz="2450" u="none" cap="none" strike="noStrike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[2,3] =&gt; 2 </a:t>
            </a:r>
            <a:r>
              <a:rPr b="0" i="0" lang="en-US" sz="3400" u="none" cap="none" strike="noStrike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0" i="0" lang="en-US" sz="2450" u="none" cap="none" strike="noStrike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="0" i="0" lang="en-US" sz="3400" u="none" cap="none" strike="noStrike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0" i="0" lang="en-US" sz="2450" u="none" cap="none" strike="noStrike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3 = 12</a:t>
            </a:r>
            <a:endParaRPr b="0" i="0" sz="24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9683" lvl="0" marL="966469" marR="5080" rtl="0" algn="l">
              <a:lnSpc>
                <a:spcPct val="1212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(w here [2] is </a:t>
            </a:r>
            <a:r>
              <a:rPr lang="en-US" sz="2500">
                <a:solidFill>
                  <a:srgbClr val="050305"/>
                </a:solidFill>
              </a:rPr>
              <a:t>zero Value</a:t>
            </a:r>
            <a:r>
              <a:rPr b="0" i="0" lang="en-US" sz="2500" u="none" cap="none" strike="noStrike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,  [2,3] is the list of values from partitions)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7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4"/>
          <p:cNvSpPr txBox="1"/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Common Transformations</a:t>
            </a:r>
            <a:endParaRPr/>
          </a:p>
        </p:txBody>
      </p:sp>
      <p:sp>
        <p:nvSpPr>
          <p:cNvPr id="714" name="Google Shape;714;p74"/>
          <p:cNvSpPr txBox="1"/>
          <p:nvPr/>
        </p:nvSpPr>
        <p:spPr>
          <a:xfrm>
            <a:off x="687704" y="1840022"/>
            <a:ext cx="7321293" cy="4213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map(func)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mapValues(func)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filter(func)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flatMap(func)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reduceByKey(func, [numTasks])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groupByKey([numTasks])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sortByKey([asc], [numTasks])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distinct([numTasks])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mapPartitions(func)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5" name="Google Shape;715;p7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5"/>
          <p:cNvSpPr txBox="1"/>
          <p:nvPr/>
        </p:nvSpPr>
        <p:spPr>
          <a:xfrm>
            <a:off x="1876664" y="679058"/>
            <a:ext cx="3659485" cy="669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Arial"/>
              <a:buNone/>
            </a:pPr>
            <a:r>
              <a:rPr b="1" i="0" lang="en-US" sz="4350" u="none" cap="none" strike="noStrik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map(func)</a:t>
            </a:r>
            <a:endParaRPr b="0" i="0" sz="4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75"/>
          <p:cNvSpPr txBox="1"/>
          <p:nvPr/>
        </p:nvSpPr>
        <p:spPr>
          <a:xfrm>
            <a:off x="398080" y="1936364"/>
            <a:ext cx="8293200" cy="3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6715" lvl="0" marL="399415" marR="5080" rtl="0" algn="l">
              <a:lnSpc>
                <a:spcPct val="115999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3100"/>
              <a:buFont typeface="Arial"/>
              <a:buChar char="•"/>
            </a:pPr>
            <a:r>
              <a:rPr b="0" i="0" lang="en-US" sz="3100" u="none" cap="none" strike="noStrik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map(func): Apply a function func to each element in input RDD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6730" marR="0" rtl="0" algn="l">
              <a:lnSpc>
                <a:spcPct val="100000"/>
              </a:lnSpc>
              <a:spcBef>
                <a:spcPts val="1285"/>
              </a:spcBef>
              <a:spcAft>
                <a:spcPts val="0"/>
              </a:spcAft>
              <a:buClr>
                <a:srgbClr val="000000"/>
              </a:buClr>
              <a:buSzPts val="2750"/>
              <a:buFont typeface="Arial"/>
              <a:buNone/>
            </a:pPr>
            <a:r>
              <a:rPr b="0" i="0" lang="en-US" sz="2750" u="none" cap="none" strike="noStrik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- func returns a </a:t>
            </a:r>
            <a:r>
              <a:rPr lang="en-US" sz="2750">
                <a:solidFill>
                  <a:srgbClr val="010103"/>
                </a:solidFill>
              </a:rPr>
              <a:t>value</a:t>
            </a:r>
            <a:r>
              <a:rPr b="0" i="0" lang="en-US" sz="2750" u="none" cap="none" strike="noStrik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 (could be a list)</a:t>
            </a:r>
            <a:endParaRPr b="0" i="0" sz="27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3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t/>
            </a:r>
            <a:endParaRPr b="0" i="0" sz="25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5920" lvl="0" marL="388620" marR="710565" rtl="0" algn="l">
              <a:lnSpc>
                <a:spcPct val="115999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3100"/>
              <a:buFont typeface="Arial"/>
              <a:buChar char="•"/>
            </a:pPr>
            <a:r>
              <a:rPr b="0" i="0" lang="en-US" sz="3100" u="none" cap="none" strike="noStrik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Output the new RDD </a:t>
            </a:r>
            <a:r>
              <a:rPr lang="en-US" sz="3100">
                <a:solidFill>
                  <a:srgbClr val="010103"/>
                </a:solidFill>
              </a:rPr>
              <a:t>containing</a:t>
            </a:r>
            <a:r>
              <a:rPr b="0" i="0" lang="en-US" sz="3100" u="none" cap="none" strike="noStrik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 the transformed </a:t>
            </a:r>
            <a:r>
              <a:rPr lang="en-US" sz="3100">
                <a:solidFill>
                  <a:srgbClr val="010103"/>
                </a:solidFill>
              </a:rPr>
              <a:t>values</a:t>
            </a:r>
            <a:r>
              <a:rPr b="0" i="0" lang="en-US" sz="3100" u="none" cap="none" strike="noStrike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 produced by func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7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6"/>
          <p:cNvSpPr txBox="1"/>
          <p:nvPr/>
        </p:nvSpPr>
        <p:spPr>
          <a:xfrm>
            <a:off x="1933533" y="605892"/>
            <a:ext cx="32037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US" sz="3800">
                <a:solidFill>
                  <a:srgbClr val="010101"/>
                </a:solidFill>
              </a:rPr>
              <a:t>Example</a:t>
            </a:r>
            <a:endParaRPr b="0" i="0" sz="3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76"/>
          <p:cNvSpPr txBox="1"/>
          <p:nvPr/>
        </p:nvSpPr>
        <p:spPr>
          <a:xfrm>
            <a:off x="682423" y="1699403"/>
            <a:ext cx="8217516" cy="40457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2425" lvl="0" marL="365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lines = sc.textFile("hello.txt ")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"/>
              </a:spcBef>
              <a:spcAft>
                <a:spcPts val="0"/>
              </a:spcAft>
              <a:buClr>
                <a:srgbClr val="010101"/>
              </a:buClr>
              <a:buSzPts val="2350"/>
              <a:buFont typeface="Arial"/>
              <a:buNone/>
            </a:pPr>
            <a:r>
              <a:t/>
            </a:r>
            <a:endParaRPr b="0" i="0" sz="23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2425" lvl="0" marL="365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lineSplit = lines.map(lambda s: s.split())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74650" marR="0" rtl="0" algn="l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=&gt; [['hello','world' ], ['hello', 'this', 'world' ]]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2425" lvl="0" marL="365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linelengths = lines.map(lambda s: len(s))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88925" marR="0" rtl="0" algn="l">
              <a:lnSpc>
                <a:spcPct val="100000"/>
              </a:lnSpc>
              <a:spcBef>
                <a:spcPts val="129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=&gt; [11, 16]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7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7"/>
          <p:cNvSpPr txBox="1"/>
          <p:nvPr/>
        </p:nvSpPr>
        <p:spPr>
          <a:xfrm>
            <a:off x="1213197" y="686471"/>
            <a:ext cx="49848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50"/>
              <a:buFont typeface="Arial"/>
              <a:buNone/>
            </a:pPr>
            <a:r>
              <a:rPr b="1" i="0" lang="en-US" sz="3850" u="none" cap="none" strike="noStrike">
                <a:solidFill>
                  <a:srgbClr val="030305"/>
                </a:solidFill>
                <a:latin typeface="Arial"/>
                <a:ea typeface="Arial"/>
                <a:cs typeface="Arial"/>
                <a:sym typeface="Arial"/>
              </a:rPr>
              <a:t>mapPartitions(fu</a:t>
            </a:r>
            <a:r>
              <a:rPr b="0" i="0" lang="en-US" sz="3850" u="none" cap="none" strike="noStrike">
                <a:solidFill>
                  <a:srgbClr val="030305"/>
                </a:solidFill>
                <a:latin typeface="Arial"/>
                <a:ea typeface="Arial"/>
                <a:cs typeface="Arial"/>
                <a:sym typeface="Arial"/>
              </a:rPr>
              <a:t>nc)</a:t>
            </a:r>
            <a:endParaRPr b="0" i="0" sz="38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77"/>
          <p:cNvSpPr txBox="1"/>
          <p:nvPr/>
        </p:nvSpPr>
        <p:spPr>
          <a:xfrm>
            <a:off x="559209" y="1789506"/>
            <a:ext cx="8018400" cy="3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3375" lvl="0" marL="346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5"/>
              </a:buClr>
              <a:buSzPts val="2850"/>
              <a:buFont typeface="Arial"/>
              <a:buChar char="•"/>
            </a:pPr>
            <a:r>
              <a:rPr b="0" i="0" lang="en-US" sz="2850" u="none" cap="none" strike="noStrike">
                <a:solidFill>
                  <a:srgbClr val="030305"/>
                </a:solidFill>
                <a:latin typeface="Arial"/>
                <a:ea typeface="Arial"/>
                <a:cs typeface="Arial"/>
                <a:sym typeface="Arial"/>
              </a:rPr>
              <a:t>Apply </a:t>
            </a:r>
            <a:r>
              <a:rPr lang="en-US" sz="2850">
                <a:solidFill>
                  <a:srgbClr val="030305"/>
                </a:solidFill>
              </a:rPr>
              <a:t>transformation</a:t>
            </a:r>
            <a:r>
              <a:rPr b="0" i="0" lang="en-US" sz="2850" u="none" cap="none" strike="noStrike">
                <a:solidFill>
                  <a:srgbClr val="030305"/>
                </a:solidFill>
                <a:latin typeface="Arial"/>
                <a:ea typeface="Arial"/>
                <a:cs typeface="Arial"/>
                <a:sym typeface="Arial"/>
              </a:rPr>
              <a:t> to a </a:t>
            </a:r>
            <a:r>
              <a:rPr b="0" i="0" lang="en-US" sz="2850" u="none" cap="none" strike="noStrike">
                <a:solidFill>
                  <a:srgbClr val="FF0103"/>
                </a:solidFill>
                <a:latin typeface="Arial"/>
                <a:ea typeface="Arial"/>
                <a:cs typeface="Arial"/>
                <a:sym typeface="Arial"/>
              </a:rPr>
              <a:t>partition</a:t>
            </a:r>
            <a:endParaRPr b="0" i="0" sz="28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36600" marR="99060" rtl="0" algn="l">
              <a:lnSpc>
                <a:spcPct val="112500"/>
              </a:lnSpc>
              <a:spcBef>
                <a:spcPts val="680"/>
              </a:spcBef>
              <a:spcAft>
                <a:spcPts val="0"/>
              </a:spcAft>
              <a:buClr>
                <a:srgbClr val="030305"/>
              </a:buClr>
              <a:buSzPts val="2500"/>
              <a:buFont typeface="Arial"/>
              <a:buChar char="-"/>
            </a:pPr>
            <a:r>
              <a:rPr b="0" i="0" lang="en-US" sz="2500" u="none" cap="none" strike="noStrike">
                <a:solidFill>
                  <a:srgbClr val="030305"/>
                </a:solidFill>
                <a:latin typeface="Arial"/>
                <a:ea typeface="Arial"/>
                <a:cs typeface="Arial"/>
                <a:sym typeface="Arial"/>
              </a:rPr>
              <a:t>input to func is an iterator (over the elements in the partition)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1" marL="765175" marR="5080" rtl="0" algn="l">
              <a:lnSpc>
                <a:spcPct val="112500"/>
              </a:lnSpc>
              <a:spcBef>
                <a:spcPts val="600"/>
              </a:spcBef>
              <a:spcAft>
                <a:spcPts val="0"/>
              </a:spcAft>
              <a:buClr>
                <a:srgbClr val="030305"/>
              </a:buClr>
              <a:buSzPts val="2500"/>
              <a:buFont typeface="Arial"/>
              <a:buChar char="-"/>
            </a:pPr>
            <a:r>
              <a:rPr b="0" i="0" lang="en-US" sz="2500" u="none" cap="none" strike="noStrike">
                <a:solidFill>
                  <a:srgbClr val="030305"/>
                </a:solidFill>
                <a:latin typeface="Arial"/>
                <a:ea typeface="Arial"/>
                <a:cs typeface="Arial"/>
                <a:sym typeface="Arial"/>
              </a:rPr>
              <a:t>func must return an </a:t>
            </a:r>
            <a:r>
              <a:rPr lang="en-US" sz="2500">
                <a:solidFill>
                  <a:srgbClr val="030305"/>
                </a:solidFill>
              </a:rPr>
              <a:t>iterable</a:t>
            </a:r>
            <a:r>
              <a:rPr b="0" i="0" lang="en-US" sz="2500" u="none" cap="none" strike="noStrike">
                <a:solidFill>
                  <a:srgbClr val="030305"/>
                </a:solidFill>
                <a:latin typeface="Arial"/>
                <a:ea typeface="Arial"/>
                <a:cs typeface="Arial"/>
                <a:sym typeface="Arial"/>
              </a:rPr>
              <a:t> (a list or use yield to return a generator)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5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7"/>
              </a:spcBef>
              <a:spcAft>
                <a:spcPts val="0"/>
              </a:spcAft>
              <a:buClr>
                <a:srgbClr val="030305"/>
              </a:buClr>
              <a:buSzPts val="1950"/>
              <a:buFont typeface="Arial"/>
              <a:buNone/>
            </a:pPr>
            <a:r>
              <a:t/>
            </a:r>
            <a:endParaRPr b="0" i="0" sz="19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2425" lvl="0" marL="365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5"/>
              </a:buClr>
              <a:buSzPts val="2850"/>
              <a:buFont typeface="Arial"/>
              <a:buChar char="•"/>
            </a:pPr>
            <a:r>
              <a:rPr b="0" i="0" lang="en-US" sz="2850" u="none" cap="none" strike="noStrike">
                <a:solidFill>
                  <a:srgbClr val="030305"/>
                </a:solidFill>
                <a:latin typeface="Arial"/>
                <a:ea typeface="Arial"/>
                <a:cs typeface="Arial"/>
                <a:sym typeface="Arial"/>
              </a:rPr>
              <a:t>Different from map(func)</a:t>
            </a:r>
            <a:endParaRPr b="0" i="0" sz="28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36600" marR="0" rtl="0" algn="l">
              <a:lnSpc>
                <a:spcPct val="100000"/>
              </a:lnSpc>
              <a:spcBef>
                <a:spcPts val="1130"/>
              </a:spcBef>
              <a:spcAft>
                <a:spcPts val="0"/>
              </a:spcAft>
              <a:buClr>
                <a:srgbClr val="030305"/>
              </a:buClr>
              <a:buSzPts val="2500"/>
              <a:buFont typeface="Arial"/>
              <a:buChar char="-"/>
            </a:pPr>
            <a:r>
              <a:rPr b="0" i="0" lang="en-US" sz="2500" u="none" cap="none" strike="noStrike">
                <a:solidFill>
                  <a:srgbClr val="030305"/>
                </a:solidFill>
                <a:latin typeface="Arial"/>
                <a:ea typeface="Arial"/>
                <a:cs typeface="Arial"/>
                <a:sym typeface="Arial"/>
              </a:rPr>
              <a:t>func in map(func) applies to an </a:t>
            </a:r>
            <a:r>
              <a:rPr b="0" i="0" lang="en-US" sz="2500" u="none" cap="none" strike="noStrike">
                <a:solidFill>
                  <a:srgbClr val="FF0103"/>
                </a:solidFill>
                <a:latin typeface="Arial"/>
                <a:ea typeface="Arial"/>
                <a:cs typeface="Arial"/>
                <a:sym typeface="Arial"/>
              </a:rPr>
              <a:t>element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7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8"/>
          <p:cNvSpPr txBox="1"/>
          <p:nvPr>
            <p:ph type="title"/>
          </p:nvPr>
        </p:nvSpPr>
        <p:spPr>
          <a:xfrm>
            <a:off x="457200" y="515278"/>
            <a:ext cx="82296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73125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4300">
                <a:solidFill>
                  <a:srgbClr val="030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flatMap</a:t>
            </a:r>
            <a:r>
              <a:rPr b="1" lang="en-US" sz="4300">
                <a:solidFill>
                  <a:srgbClr val="030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(func)</a:t>
            </a:r>
            <a:endParaRPr sz="4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2" name="Google Shape;742;p78"/>
          <p:cNvSpPr txBox="1"/>
          <p:nvPr/>
        </p:nvSpPr>
        <p:spPr>
          <a:xfrm>
            <a:off x="540252" y="1837131"/>
            <a:ext cx="8264906" cy="4220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3375" lvl="0" marL="346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850"/>
              <a:buFont typeface="Arial"/>
              <a:buChar char="•"/>
            </a:pPr>
            <a:r>
              <a:rPr b="0" i="0" lang="en-US" sz="2850" u="none" cap="none" strike="noStrik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flat Map(func):</a:t>
            </a:r>
            <a:endParaRPr b="0" i="0" sz="28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1" marL="746125" marR="0" rtl="0" algn="l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Clr>
                <a:srgbClr val="030303"/>
              </a:buClr>
              <a:buSzPts val="2450"/>
              <a:buFont typeface="Arial"/>
              <a:buChar char="-"/>
            </a:pPr>
            <a:r>
              <a:rPr b="0" i="0" lang="en-US" sz="2450" u="none" cap="none" strike="noStrik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similar to map</a:t>
            </a:r>
            <a:endParaRPr b="0" i="0" sz="24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1" marL="746125" marR="5080" rtl="0" algn="l">
              <a:lnSpc>
                <a:spcPct val="112200"/>
              </a:lnSpc>
              <a:spcBef>
                <a:spcPts val="750"/>
              </a:spcBef>
              <a:spcAft>
                <a:spcPts val="0"/>
              </a:spcAft>
              <a:buClr>
                <a:srgbClr val="030303"/>
              </a:buClr>
              <a:buSzPts val="2450"/>
              <a:buFont typeface="Arial"/>
              <a:buChar char="-"/>
            </a:pPr>
            <a:r>
              <a:rPr b="0" i="0" lang="en-US" sz="2450" u="none" cap="none" strike="noStrik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But func here </a:t>
            </a:r>
            <a:r>
              <a:rPr b="1" i="0" lang="en-US" sz="2350" u="none" cap="none" strike="noStrik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must </a:t>
            </a:r>
            <a:r>
              <a:rPr b="0" i="0" lang="en-US" sz="2450" u="none" cap="none" strike="noStrik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return a list (or generator) of elements</a:t>
            </a:r>
            <a:endParaRPr b="0" i="0" sz="24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0850" marR="0" rtl="0" algn="l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rPr b="0" i="0" lang="en-US" sz="2550" u="none" cap="none" strike="noStrik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- &amp; </a:t>
            </a:r>
            <a:r>
              <a:rPr b="0" i="0" lang="en-US" sz="2450" u="none" cap="none" strike="noStrik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flatMap merges these lists into a single list</a:t>
            </a:r>
            <a:endParaRPr b="0" i="0" sz="24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2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t/>
            </a:r>
            <a:endParaRPr b="0" i="0" sz="24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2425" lvl="0" marL="365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850"/>
              <a:buFont typeface="Arial"/>
              <a:buChar char="•"/>
            </a:pPr>
            <a:r>
              <a:rPr b="0" i="0" lang="en-US" sz="2850" u="none" cap="none" strike="noStrik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lines.flatMa p(lambda x: x.split())</a:t>
            </a:r>
            <a:endParaRPr b="0" i="0" sz="28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155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rPr b="0" i="0" lang="en-US" sz="2850" u="none" cap="none" strike="noStrik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=&gt;rdd: ['hello', 'world','hello','this','world' ]</a:t>
            </a:r>
            <a:endParaRPr b="0" i="0" sz="28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7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"/>
          <p:cNvSpPr txBox="1"/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36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Spark vs. Hadoop</a:t>
            </a:r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707388" y="1891519"/>
            <a:ext cx="7202170" cy="2359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is Faster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508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the output of an operation needs to be fed into another operation, Spark passes the data directly without writing to persistent storage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55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for some iterative algorithms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machine learning algorithms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5358384" y="3252215"/>
            <a:ext cx="3575304" cy="24475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8"/>
          <p:cNvSpPr txBox="1"/>
          <p:nvPr/>
        </p:nvSpPr>
        <p:spPr>
          <a:xfrm>
            <a:off x="76200" y="4876800"/>
            <a:ext cx="5285105" cy="8104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70878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runs programs up to 100x faster than Hadoop MapReduce in memory. [1]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				[1] https://spark.apache.org/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1000"/>
            <a:ext cx="9144000" cy="6085517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7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92100"/>
            <a:ext cx="9144000" cy="6252648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8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124" y="939800"/>
            <a:ext cx="7686742" cy="4171593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8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3701"/>
            <a:ext cx="7506658" cy="4975428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8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3"/>
          <p:cNvSpPr txBox="1"/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Laziness Example</a:t>
            </a:r>
            <a:endParaRPr/>
          </a:p>
        </p:txBody>
      </p:sp>
      <p:sp>
        <p:nvSpPr>
          <p:cNvPr id="773" name="Google Shape;773;p83"/>
          <p:cNvSpPr/>
          <p:nvPr/>
        </p:nvSpPr>
        <p:spPr>
          <a:xfrm>
            <a:off x="457200" y="1468947"/>
            <a:ext cx="7886700" cy="48265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8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4"/>
          <p:cNvSpPr txBox="1"/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Laziness Example</a:t>
            </a:r>
            <a:endParaRPr/>
          </a:p>
        </p:txBody>
      </p:sp>
      <p:sp>
        <p:nvSpPr>
          <p:cNvPr id="780" name="Google Shape;780;p84"/>
          <p:cNvSpPr/>
          <p:nvPr/>
        </p:nvSpPr>
        <p:spPr>
          <a:xfrm>
            <a:off x="227474" y="1618488"/>
            <a:ext cx="8596640" cy="441045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8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"/>
          <p:cNvSpPr txBox="1"/>
          <p:nvPr>
            <p:ph type="title"/>
          </p:nvPr>
        </p:nvSpPr>
        <p:spPr>
          <a:xfrm>
            <a:off x="1071943" y="487964"/>
            <a:ext cx="7000113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4903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Other </a:t>
            </a:r>
            <a:r>
              <a:rPr lang="en-US"/>
              <a:t>A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dvantages</a:t>
            </a:r>
            <a:endParaRPr/>
          </a:p>
        </p:txBody>
      </p:sp>
      <p:sp>
        <p:nvSpPr>
          <p:cNvPr id="106" name="Google Shape;106;p9"/>
          <p:cNvSpPr txBox="1"/>
          <p:nvPr/>
        </p:nvSpPr>
        <p:spPr>
          <a:xfrm>
            <a:off x="707390" y="1891519"/>
            <a:ext cx="7049770" cy="3611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to use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applications quickly in Java, Scala, Python.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Runs Everywhere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runs on Hadoop, standalone, or in the cloud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508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can access diverse data sources including HDFS, </a:t>
            </a:r>
            <a:b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Cassandra, HBase, and S3.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Generality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556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 SQL, streaming, and complex analytics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9"/>
          <p:cNvSpPr/>
          <p:nvPr/>
        </p:nvSpPr>
        <p:spPr>
          <a:xfrm>
            <a:off x="6525768" y="1362455"/>
            <a:ext cx="789431" cy="7894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9"/>
          <p:cNvSpPr/>
          <p:nvPr/>
        </p:nvSpPr>
        <p:spPr>
          <a:xfrm>
            <a:off x="7342631" y="1780032"/>
            <a:ext cx="749807" cy="22555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9"/>
          <p:cNvSpPr/>
          <p:nvPr/>
        </p:nvSpPr>
        <p:spPr>
          <a:xfrm>
            <a:off x="6608064" y="2209800"/>
            <a:ext cx="1377696" cy="4693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9"/>
          <p:cNvSpPr/>
          <p:nvPr/>
        </p:nvSpPr>
        <p:spPr>
          <a:xfrm>
            <a:off x="7912607" y="2072639"/>
            <a:ext cx="789431" cy="59131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9"/>
          <p:cNvSpPr/>
          <p:nvPr/>
        </p:nvSpPr>
        <p:spPr>
          <a:xfrm>
            <a:off x="5989320" y="4023359"/>
            <a:ext cx="1569720" cy="54559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9"/>
          <p:cNvSpPr/>
          <p:nvPr/>
        </p:nvSpPr>
        <p:spPr>
          <a:xfrm>
            <a:off x="7687056" y="4361688"/>
            <a:ext cx="807720" cy="54254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9"/>
          <p:cNvSpPr/>
          <p:nvPr/>
        </p:nvSpPr>
        <p:spPr>
          <a:xfrm>
            <a:off x="5986271" y="4645152"/>
            <a:ext cx="1496568" cy="381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9"/>
          <p:cNvSpPr/>
          <p:nvPr/>
        </p:nvSpPr>
        <p:spPr>
          <a:xfrm>
            <a:off x="7037831" y="5090159"/>
            <a:ext cx="1496568" cy="51511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9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2019-09-04T17:41:05Z</dcterms:created>
</cp:coreProperties>
</file>